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61"/>
  </p:notesMasterIdLst>
  <p:sldIdLst>
    <p:sldId id="256" r:id="rId2"/>
    <p:sldId id="267" r:id="rId3"/>
    <p:sldId id="273" r:id="rId4"/>
    <p:sldId id="274" r:id="rId5"/>
    <p:sldId id="275" r:id="rId6"/>
    <p:sldId id="276" r:id="rId7"/>
    <p:sldId id="277" r:id="rId8"/>
    <p:sldId id="278" r:id="rId9"/>
    <p:sldId id="279" r:id="rId10"/>
    <p:sldId id="280" r:id="rId11"/>
    <p:sldId id="281" r:id="rId12"/>
    <p:sldId id="282" r:id="rId13"/>
    <p:sldId id="283" r:id="rId14"/>
    <p:sldId id="284" r:id="rId15"/>
    <p:sldId id="285" r:id="rId16"/>
    <p:sldId id="286" r:id="rId17"/>
    <p:sldId id="287" r:id="rId18"/>
    <p:sldId id="288" r:id="rId19"/>
    <p:sldId id="289" r:id="rId20"/>
    <p:sldId id="290" r:id="rId21"/>
    <p:sldId id="291" r:id="rId22"/>
    <p:sldId id="292" r:id="rId23"/>
    <p:sldId id="293" r:id="rId24"/>
    <p:sldId id="294" r:id="rId25"/>
    <p:sldId id="295" r:id="rId26"/>
    <p:sldId id="296" r:id="rId27"/>
    <p:sldId id="297" r:id="rId28"/>
    <p:sldId id="298" r:id="rId29"/>
    <p:sldId id="299" r:id="rId30"/>
    <p:sldId id="300" r:id="rId31"/>
    <p:sldId id="301" r:id="rId32"/>
    <p:sldId id="302" r:id="rId33"/>
    <p:sldId id="303" r:id="rId34"/>
    <p:sldId id="304" r:id="rId35"/>
    <p:sldId id="305" r:id="rId36"/>
    <p:sldId id="306" r:id="rId37"/>
    <p:sldId id="307" r:id="rId38"/>
    <p:sldId id="308" r:id="rId39"/>
    <p:sldId id="309" r:id="rId40"/>
    <p:sldId id="310" r:id="rId41"/>
    <p:sldId id="311" r:id="rId42"/>
    <p:sldId id="312" r:id="rId43"/>
    <p:sldId id="313" r:id="rId44"/>
    <p:sldId id="314" r:id="rId45"/>
    <p:sldId id="315" r:id="rId46"/>
    <p:sldId id="316" r:id="rId47"/>
    <p:sldId id="317" r:id="rId48"/>
    <p:sldId id="318" r:id="rId49"/>
    <p:sldId id="319" r:id="rId50"/>
    <p:sldId id="320" r:id="rId51"/>
    <p:sldId id="321" r:id="rId52"/>
    <p:sldId id="322" r:id="rId53"/>
    <p:sldId id="323" r:id="rId54"/>
    <p:sldId id="324" r:id="rId55"/>
    <p:sldId id="325" r:id="rId56"/>
    <p:sldId id="326" r:id="rId57"/>
    <p:sldId id="271" r:id="rId58"/>
    <p:sldId id="272" r:id="rId59"/>
    <p:sldId id="263" r:id="rId60"/>
  </p:sldIdLst>
  <p:sldSz cx="12192000" cy="6858000"/>
  <p:notesSz cx="6858000" cy="9144000"/>
  <p:embeddedFontLst>
    <p:embeddedFont>
      <p:font typeface="Cambria" panose="02040503050406030204" pitchFamily="18" charset="0"/>
      <p:regular r:id="rId62"/>
      <p:bold r:id="rId63"/>
      <p:italic r:id="rId64"/>
      <p:boldItalic r:id="rId65"/>
    </p:embeddedFont>
    <p:embeddedFont>
      <p:font typeface="Cascadia Mono" panose="020B0609020000020004" pitchFamily="49" charset="0"/>
      <p:regular r:id="rId66"/>
      <p:bold r:id="rId67"/>
      <p:italic r:id="rId68"/>
      <p:boldItalic r:id="rId69"/>
    </p:embeddedFont>
    <p:embeddedFont>
      <p:font typeface="Consolas" panose="020B0609020204030204" pitchFamily="49" charset="0"/>
      <p:regular r:id="rId70"/>
      <p:bold r:id="rId71"/>
      <p:italic r:id="rId72"/>
      <p:boldItalic r:id="rId73"/>
    </p:embeddedFont>
    <p:embeddedFont>
      <p:font typeface="Lato" panose="020F0502020204030203" pitchFamily="34" charset="0"/>
      <p:regular r:id="rId74"/>
      <p:bold r:id="rId75"/>
      <p:italic r:id="rId76"/>
      <p:boldItalic r:id="rId77"/>
    </p:embeddedFont>
    <p:embeddedFont>
      <p:font typeface="Lato Black" panose="020F0502020204030203" pitchFamily="34" charset="0"/>
      <p:bold r:id="rId78"/>
      <p:boldItalic r:id="rId7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83" roundtripDataSignature="AMtx7mh4VrLQLvjXUsQeVJWWu9hsLYoG6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90" autoAdjust="0"/>
    <p:restoredTop sz="84278" autoAdjust="0"/>
  </p:normalViewPr>
  <p:slideViewPr>
    <p:cSldViewPr snapToGrid="0">
      <p:cViewPr varScale="1">
        <p:scale>
          <a:sx n="99" d="100"/>
          <a:sy n="99" d="100"/>
        </p:scale>
        <p:origin x="1066" y="77"/>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1.fntdata"/><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5.fntdata"/><Relationship Id="rId7" Type="http://schemas.openxmlformats.org/officeDocument/2006/relationships/slide" Target="slides/slide6.xml"/><Relationship Id="rId71"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5.fntdata"/><Relationship Id="rId8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1" name="Google Shape;9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13EE898E-E2AD-E2A1-9AD4-AAA95C1F0169}"/>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C510CC05-5C47-A4B4-34ED-062F720B682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97544B20-4814-F26F-F4FC-2ED3E3041C8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266789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73C89618-B863-A969-E827-422A86AC5B41}"/>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0EAD312B-7690-D670-8449-F1118A475EA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7E57FB10-4961-2F37-7709-BC635E6AB7F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4559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63133AD7-765A-1B20-0B97-086CCE0BF8E6}"/>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8722DA82-88A5-87A0-1FC8-EC28EB49119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7EACE1A6-A8E6-BC43-E6C4-EFAB770B49D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152135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96C99BF6-78DB-1433-90B8-46E4DA1DFCDA}"/>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40BD4C8F-4649-3CA6-C8CE-C425CAE58CC8}"/>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15EB0CC1-26C4-C285-551A-5A483808042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75971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3E0309A5-F0D7-DD2B-368D-EC194929BBC3}"/>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87A6251E-46BD-99A5-7EA9-DCF8748413F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93F6BB2A-B456-9981-78A8-743177C7598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80630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448EA5F5-F4ED-15BD-FD6C-FB6735608C08}"/>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E759355F-7FE2-F6EC-5E5D-FDFF06D9A65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BC78919D-88FC-7C47-80BD-23EC77F2DC3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868506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1C050A45-1344-49CB-E54C-912B42F427C3}"/>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B8E78ECE-99A7-B7C2-DB8D-36547DB7BF7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4DA8140A-D31C-7A88-79EC-E2924B2D0D7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312868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23015A7D-9D98-E254-08D3-514F8E12C2CF}"/>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AAE5C8EB-9149-7DD2-492E-B2776BDEE5C4}"/>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D222CE7A-9CF0-C4EB-4A5C-2AE7D1F27E4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02644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97D2CA89-8DEC-C172-763E-730459FF431F}"/>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080013BD-215E-DD15-A492-DD2739C80EB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168A0C6D-6035-5D8C-140B-70C5325C6CB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23801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6FF48F7D-61EE-6860-FE5D-983E2A70C072}"/>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83D420F1-7196-ABB9-784E-B4EE96294620}"/>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4CF61491-5155-EEC3-1CEA-294E7B8A2DD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19741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8213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C7470C6-E57D-A40D-84BB-DC60F72FF148}"/>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CFD812F8-B326-C11B-B675-7916874DCD7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A239A4A4-FFA3-DEA1-7521-8CF3E2BCCE5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125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22B4F012-1024-2407-C8F1-709C3827E792}"/>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D03867BE-CB62-48B4-E68A-3CAEF2F7F073}"/>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D806F322-1D0E-8DCF-240C-0DE84C141EF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40872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B0AF846-0094-C499-696D-D55195926302}"/>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71A77897-65EE-1FB8-641A-0CAFBD7B3874}"/>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37D97926-A0E2-CA57-7ADE-43E0E836139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98681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C5E819F8-26AA-D052-C48C-7FA7F45B1B40}"/>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72FB6CF7-298F-6FE9-F3A4-ADEC55C7B5E8}"/>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E1A37520-9287-9F4F-259B-C5D6D03CBDC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77769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EFF83302-0AC2-A305-663E-0E13415F1391}"/>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B0B4A1C0-DEF3-5085-F8EE-05588F4FB66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E61595EC-9DBB-327D-8284-FB9663A64E9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08043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0DAAD71-94B8-BA60-F5FB-8446B40DC5F1}"/>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2C14A1A0-538E-F486-37FC-8E43B31893B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309395EB-F560-14B0-A4A6-3EBD2936C9D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84801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71B1721-3AB5-AFDD-4A65-5B072664BD6D}"/>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D8976878-7B5F-9B8C-FA59-A5D2ED6864C3}"/>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D36AE3FB-2504-7402-D953-31E88FAB033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31954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3C6C5661-DF77-A52B-C14A-7DA9981BC51E}"/>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40C6C1D3-C8A7-E975-9342-CB720D1DF89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B4C786EC-4A4C-647A-E6FB-07F53E266FC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82972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DEBC66B6-8D8E-54A4-30A5-AE79B6FA4F5B}"/>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1D517E5B-8EC8-06CC-E162-EB962C6C77B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772BFE06-4A03-6BEB-C81F-773781F2058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694673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1759B7A1-8366-0198-69C2-6F1BD771D92B}"/>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F83EE673-4179-7900-75C5-1A7DE44940A4}"/>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8BA9F57A-76B4-E846-1253-B9934ED5F3E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3536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2ED7F331-5168-AD36-C878-4FBA4F0A6201}"/>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257A8F82-AE06-3B2D-FFD0-165EF1188AA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668954CE-777A-CE17-93D9-1E452741260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059545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C6EB2336-7F59-2315-1B14-9422459790CA}"/>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9E0CFF7F-00D9-C56E-1ECE-9FCABD01F34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185E01D4-2E67-63B3-D8F4-6C57C90A23D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244940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985C9039-135C-8EE3-A7D7-95BF9F700231}"/>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930E94F8-4B87-431B-D2D4-D997DA11C3B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9C9D2752-06D6-F268-7484-29C5C9A9391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36485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1E8F2829-A520-0385-6937-3E3515AC9EDD}"/>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04F30464-8DF9-71BD-1E16-73E4E43A37CA}"/>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707FE893-8A18-5A8A-1418-2613354004C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71430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C870C995-056B-01D1-8A07-C08338B03758}"/>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AEE516DC-793E-AA16-0A6F-2DDDD6664E5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E71217A5-B347-B621-C8E5-0936755A59A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51109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476659A5-905A-0BD3-3BD3-9CF8D6852895}"/>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8780959A-4D57-21AE-5307-344E8ACD18C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5B544D6F-3E3D-4D38-02BC-1E0C6123BA0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22360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37A214D4-AB42-5160-47D1-6E12022DD130}"/>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5483D6B3-BB59-86A7-85B6-D086E281767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C8E6F0D4-2218-80CA-27BB-E61EDAF1830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120601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25DF5B68-92FC-477D-809F-B2A2395CEB32}"/>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85975E00-C8E9-D86D-31C0-8012302F7D37}"/>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D22D9645-A26E-1696-6981-3F1BD77710F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45783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968F5590-1ADC-79A2-4318-6B30A8BFB43A}"/>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3DE7AD86-75CC-FD42-E2E7-2AF542FA1F26}"/>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9A1892DC-500F-562E-22FE-99E75C0DCFB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09452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4BAD0F20-FE10-2EE2-905E-612CD634E2DA}"/>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300E4093-3A4E-FEA5-85D2-8958A85DB163}"/>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E7C1C178-47EE-A414-1C73-E6CFC2BE87D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75152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771C29FA-7E7B-0B3C-53AE-708FF937D9D3}"/>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E9B9E161-99F9-0032-B8AE-A67B26487D1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22FD390D-2667-C5E2-C246-EDC862DF0A4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34575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17D94600-224A-900C-A3BF-7744906813EF}"/>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990F2DEB-3463-F10D-2526-E85130A5A54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44E8E6AA-F362-917D-F99F-F9C32B6FCDF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74665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6389449-A952-73C5-AA77-EA32F5E7B9A0}"/>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BD5A3D92-6D0F-99AE-E06A-8D329A84D508}"/>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E4BED3D1-B28C-DCDB-EE64-88CB1E844F4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03303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22EAF8B3-F4FD-EC07-85A7-7BD14302B8ED}"/>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0948805B-1FED-B43A-CB28-5A2E3D856CA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2D90CC96-AD8A-42A2-4802-4B18CE31479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574968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F1F73A71-3439-F023-1EBD-C45AE8035598}"/>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BF09856B-6574-9221-25B4-7F0D82DAA2B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B95D46F8-126B-CB16-9990-1D9A4CF7FE7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066745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A757ADD-7ACC-AFBE-09C2-99BA5855FB1F}"/>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87021B85-1A40-FF57-ACC3-05A92A0203D8}"/>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17B91BFD-ADCD-9AC4-DCC0-3FEA99D07E9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56104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8F419504-6B81-95B4-71EB-F6CCA4B9A28D}"/>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BDA9048B-3798-8014-A16E-F0F5D4880B6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7A9D43AA-0952-530A-DB17-92C45941BCA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90088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0BD8F541-A6C6-DA8E-DC9F-2072F0222556}"/>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33D39257-8F0D-C617-A479-F1699105A17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C1233EA9-DE44-C9F2-552B-C65C1C846B8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649998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E809370B-BCBD-0F14-1355-DFB4ED519DA9}"/>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2AA090BF-DDB7-B4EA-000B-92E39F789F88}"/>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C45F55DA-E198-FC31-F83A-4DD419980FC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21627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3E46795D-E2A5-9E71-E461-F892B2026B50}"/>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8F8EC8B0-77EA-C748-5DF6-813FDB1BE0D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F6D66F1E-401F-A152-B897-E0948351B2D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067293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9643EBAD-7574-2755-1583-43B30965AF09}"/>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D134DC74-D0D5-567C-E344-4822C0A903A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E109FADA-34D3-2B90-28D4-2A8049A4A2E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407855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84333A45-5EC1-7332-5D43-2FB3AD95C3AA}"/>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B396975F-C7FC-D5D6-40AF-3A770400047D}"/>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D20CC65D-5798-3A01-C2A9-0A9B3465A3E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707652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AEF8036F-6C45-D800-DFCC-02DC3EE9EFBD}"/>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E9F33414-A2E2-E64A-083C-2ACCF6D858B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562EABDF-394A-096A-D353-3340580D04B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262191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3BA43F76-BDCC-68A8-D822-3964CD76DEA7}"/>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406E2713-2727-5282-50E9-776B94E1920D}"/>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FEDB7262-3C2F-2F03-D08C-87E122B8B96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33834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8BA7C6D-A639-7BF3-F5C9-4E6601FA32BD}"/>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DD5E40AB-AD77-4F7E-9186-1D558CE8F19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704CD915-88FD-94B0-E74C-C8389B13B3B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59160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D79B0396-FAD1-E737-2DBD-5B0CD6889AB5}"/>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01CD23C5-BAA3-FD81-100A-C7DC198A61A6}"/>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F873C29D-319E-52E5-169D-A2BA0B13EDE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434884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307EB2E-A3E0-0447-57DD-BC3B3F73D726}"/>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C78B8FFD-BD7C-4676-619C-E7EDE792E4B0}"/>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F17F4969-8B54-178C-3126-B8FAC526FC2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1282971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034F390-C041-FB9D-7C3D-1C2D927AEA43}"/>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6F9D6A13-DDC4-5227-494F-FF1668AADF8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A4640FF1-E7A7-7563-D46E-BF29E13DA96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206724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11D2EFAF-4D96-38A6-3105-174E43B47E57}"/>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AD303E99-C78D-1581-F150-7BFB64DEEC1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6DEC49FE-40B6-EDEC-2189-B656FD5F5CC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392937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73B7D4ED-AD57-6C39-A1AB-BC0E1DBB497F}"/>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8BCD6263-E87F-1355-C072-B8352E8C7F0A}"/>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28919760-A661-6199-D6F9-3AC3377AE74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12689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2525224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43729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8FFBE10F-C979-24B2-BE56-7DAF1CAFFC27}"/>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FC12B86A-C8A5-34AD-37A0-9504F6C97D0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52CA1222-83FD-1F3F-F120-E74C0699279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923631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D3A7C002-7797-370E-7946-EDE144806599}"/>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0034BCC1-B7A2-088E-83B1-12714F6406EB}"/>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757A20C3-9D9F-0A04-6727-2ECA2BEB2C6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67740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A275AA5C-4ACD-BE7F-96AD-669E157698CC}"/>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83129FEA-2E7C-6CF3-E210-87BBBE4250C6}"/>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B8681EEB-D291-EC19-4C7F-E43D8B3B3A3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27731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9CB1E30F-F6F5-5758-4FF8-0B256A1BDAA2}"/>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F5EA9466-E797-BE3A-F030-6758E36A52E4}"/>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A8CF0EAB-AF6A-22BF-C62B-9B215C31942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068503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15"/>
        <p:cNvGrpSpPr/>
        <p:nvPr/>
      </p:nvGrpSpPr>
      <p:grpSpPr>
        <a:xfrm>
          <a:off x="0" y="0"/>
          <a:ext cx="0" cy="0"/>
          <a:chOff x="0" y="0"/>
          <a:chExt cx="0" cy="0"/>
        </a:xfrm>
      </p:grpSpPr>
      <p:pic>
        <p:nvPicPr>
          <p:cNvPr id="16" name="Google Shape;16;p10"/>
          <p:cNvPicPr preferRelativeResize="0"/>
          <p:nvPr/>
        </p:nvPicPr>
        <p:blipFill rotWithShape="1">
          <a:blip r:embed="rId2">
            <a:alphaModFix/>
          </a:blip>
          <a:srcRect r="16448"/>
          <a:stretch/>
        </p:blipFill>
        <p:spPr>
          <a:xfrm>
            <a:off x="1" y="880629"/>
            <a:ext cx="9174892" cy="6176876"/>
          </a:xfrm>
          <a:prstGeom prst="rect">
            <a:avLst/>
          </a:prstGeom>
          <a:noFill/>
          <a:ln>
            <a:noFill/>
          </a:ln>
        </p:spPr>
      </p:pic>
      <p:pic>
        <p:nvPicPr>
          <p:cNvPr id="17" name="Google Shape;17;p10"/>
          <p:cNvPicPr preferRelativeResize="0"/>
          <p:nvPr/>
        </p:nvPicPr>
        <p:blipFill rotWithShape="1">
          <a:blip r:embed="rId3">
            <a:alphaModFix/>
          </a:blip>
          <a:srcRect r="-3333" b="87407"/>
          <a:stretch/>
        </p:blipFill>
        <p:spPr>
          <a:xfrm>
            <a:off x="0" y="0"/>
            <a:ext cx="12598400" cy="431800"/>
          </a:xfrm>
          <a:prstGeom prst="rect">
            <a:avLst/>
          </a:prstGeom>
          <a:noFill/>
          <a:ln>
            <a:noFill/>
          </a:ln>
        </p:spPr>
      </p:pic>
      <p:sp>
        <p:nvSpPr>
          <p:cNvPr id="18" name="Google Shape;18;p10"/>
          <p:cNvSpPr txBox="1">
            <a:spLocks noGrp="1"/>
          </p:cNvSpPr>
          <p:nvPr>
            <p:ph type="title"/>
          </p:nvPr>
        </p:nvSpPr>
        <p:spPr>
          <a:xfrm>
            <a:off x="1595351" y="2187196"/>
            <a:ext cx="9001297" cy="77858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rgbClr val="144E8C"/>
              </a:buClr>
              <a:buSzPts val="4400"/>
              <a:buFont typeface="Lato Black"/>
              <a:buNone/>
              <a:defRPr sz="4400">
                <a:latin typeface="Lato Black"/>
                <a:ea typeface="Lato Black"/>
                <a:cs typeface="Lato Black"/>
                <a:sym typeface="Lato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19" name="Google Shape;19;p10"/>
          <p:cNvPicPr preferRelativeResize="0"/>
          <p:nvPr/>
        </p:nvPicPr>
        <p:blipFill rotWithShape="1">
          <a:blip r:embed="rId4">
            <a:alphaModFix/>
          </a:blip>
          <a:srcRect/>
          <a:stretch/>
        </p:blipFill>
        <p:spPr>
          <a:xfrm>
            <a:off x="4847885" y="210692"/>
            <a:ext cx="2496230" cy="1015802"/>
          </a:xfrm>
          <a:prstGeom prst="rect">
            <a:avLst/>
          </a:prstGeom>
          <a:noFill/>
          <a:ln>
            <a:noFill/>
          </a:ln>
        </p:spPr>
      </p:pic>
      <p:sp>
        <p:nvSpPr>
          <p:cNvPr id="20" name="Google Shape;20;p10"/>
          <p:cNvSpPr txBox="1"/>
          <p:nvPr/>
        </p:nvSpPr>
        <p:spPr>
          <a:xfrm>
            <a:off x="1595350" y="1017973"/>
            <a:ext cx="9144000" cy="778583"/>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20000"/>
              </a:lnSpc>
              <a:spcBef>
                <a:spcPts val="0"/>
              </a:spcBef>
              <a:spcAft>
                <a:spcPts val="0"/>
              </a:spcAft>
              <a:buClr>
                <a:srgbClr val="144E8C"/>
              </a:buClr>
              <a:buSzPts val="2000"/>
              <a:buFont typeface="Lato Black"/>
              <a:buNone/>
            </a:pPr>
            <a:r>
              <a:rPr lang="en-US" sz="2000" b="1" i="0" u="none" strike="noStrike" cap="none">
                <a:solidFill>
                  <a:srgbClr val="144E8C"/>
                </a:solidFill>
                <a:latin typeface="Lato Black"/>
                <a:ea typeface="Lato Black"/>
                <a:cs typeface="Lato Black"/>
                <a:sym typeface="Lato Black"/>
              </a:rPr>
              <a:t>ĐẠI HỌC QUỐC GIA THÀNH PHỐ HỒ CHÍ MINH</a:t>
            </a:r>
            <a:br>
              <a:rPr lang="en-US" sz="2000" b="1" i="0" u="none" strike="noStrike" cap="none">
                <a:solidFill>
                  <a:srgbClr val="144E8C"/>
                </a:solidFill>
                <a:latin typeface="Lato Black"/>
                <a:ea typeface="Lato Black"/>
                <a:cs typeface="Lato Black"/>
                <a:sym typeface="Lato Black"/>
              </a:rPr>
            </a:br>
            <a:r>
              <a:rPr lang="en-US" sz="2000" b="1" i="0" u="none" strike="noStrike" cap="none">
                <a:solidFill>
                  <a:srgbClr val="144E8C"/>
                </a:solidFill>
                <a:latin typeface="Lato Black"/>
                <a:ea typeface="Lato Black"/>
                <a:cs typeface="Lato Black"/>
                <a:sym typeface="Lato Black"/>
              </a:rPr>
              <a:t>TRƯỜNG ĐẠI HỌC KINH TẾ - LUẬT</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0"/>
        <p:cNvGrpSpPr/>
        <p:nvPr/>
      </p:nvGrpSpPr>
      <p:grpSpPr>
        <a:xfrm>
          <a:off x="0" y="0"/>
          <a:ext cx="0" cy="0"/>
          <a:chOff x="0" y="0"/>
          <a:chExt cx="0" cy="0"/>
        </a:xfrm>
      </p:grpSpPr>
      <p:sp>
        <p:nvSpPr>
          <p:cNvPr id="31" name="Google Shape;31;p12"/>
          <p:cNvSpPr txBox="1">
            <a:spLocks noGrp="1"/>
          </p:cNvSpPr>
          <p:nvPr>
            <p:ph type="title"/>
          </p:nvPr>
        </p:nvSpPr>
        <p:spPr>
          <a:xfrm>
            <a:off x="839788" y="659342"/>
            <a:ext cx="3932237" cy="1070259"/>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44E8C"/>
              </a:buClr>
              <a:buSzPts val="3200"/>
              <a:buFont typeface="Lato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2"/>
          <p:cNvSpPr>
            <a:spLocks noGrp="1"/>
          </p:cNvSpPr>
          <p:nvPr>
            <p:ph type="pic" idx="2"/>
          </p:nvPr>
        </p:nvSpPr>
        <p:spPr>
          <a:xfrm>
            <a:off x="5183188" y="987425"/>
            <a:ext cx="6172200" cy="4873625"/>
          </a:xfrm>
          <a:prstGeom prst="rect">
            <a:avLst/>
          </a:prstGeom>
          <a:noFill/>
          <a:ln>
            <a:noFill/>
          </a:ln>
        </p:spPr>
      </p:sp>
      <p:sp>
        <p:nvSpPr>
          <p:cNvPr id="33" name="Google Shape;33;p1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pic>
        <p:nvPicPr>
          <p:cNvPr id="34" name="Google Shape;34;p12"/>
          <p:cNvPicPr preferRelativeResize="0"/>
          <p:nvPr/>
        </p:nvPicPr>
        <p:blipFill rotWithShape="1">
          <a:blip r:embed="rId2">
            <a:alphaModFix/>
          </a:blip>
          <a:srcRect r="-3333" b="87407"/>
          <a:stretch/>
        </p:blipFill>
        <p:spPr>
          <a:xfrm flipH="1">
            <a:off x="-406400" y="-1"/>
            <a:ext cx="12598400" cy="431800"/>
          </a:xfrm>
          <a:prstGeom prst="rect">
            <a:avLst/>
          </a:prstGeom>
          <a:noFill/>
          <a:ln>
            <a:noFill/>
          </a:ln>
        </p:spPr>
      </p:pic>
      <p:pic>
        <p:nvPicPr>
          <p:cNvPr id="35" name="Google Shape;35;p12"/>
          <p:cNvPicPr preferRelativeResize="0"/>
          <p:nvPr/>
        </p:nvPicPr>
        <p:blipFill rotWithShape="1">
          <a:blip r:embed="rId3">
            <a:alphaModFix/>
          </a:blip>
          <a:srcRect l="15000" t="43307" r="32291" b="37052"/>
          <a:stretch/>
        </p:blipFill>
        <p:spPr>
          <a:xfrm>
            <a:off x="211666" y="6201820"/>
            <a:ext cx="3590248" cy="656180"/>
          </a:xfrm>
          <a:prstGeom prst="rect">
            <a:avLst/>
          </a:prstGeom>
          <a:noFill/>
          <a:ln>
            <a:noFill/>
          </a:ln>
        </p:spPr>
      </p:pic>
      <p:sp>
        <p:nvSpPr>
          <p:cNvPr id="36" name="Google Shape;36;p12"/>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b="1" i="1">
                <a:solidFill>
                  <a:schemeClr val="lt2"/>
                </a:solidFill>
                <a:latin typeface="Lato"/>
                <a:ea typeface="Lato"/>
                <a:cs typeface="Lato"/>
                <a:sym typeface="La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2"/>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1" i="0" u="none" strike="noStrike" cap="none">
                <a:solidFill>
                  <a:schemeClr val="lt1"/>
                </a:solidFill>
                <a:latin typeface="Lato"/>
                <a:ea typeface="Lato"/>
                <a:cs typeface="Lato"/>
                <a:sym typeface="Lato"/>
              </a:defRPr>
            </a:lvl1pPr>
            <a:lvl2pPr marL="0" lvl="1" indent="0" algn="r">
              <a:spcBef>
                <a:spcPts val="0"/>
              </a:spcBef>
              <a:buNone/>
              <a:defRPr sz="1200" b="1" i="0" u="none" strike="noStrike" cap="none">
                <a:solidFill>
                  <a:schemeClr val="lt1"/>
                </a:solidFill>
                <a:latin typeface="Lato"/>
                <a:ea typeface="Lato"/>
                <a:cs typeface="Lato"/>
                <a:sym typeface="Lato"/>
              </a:defRPr>
            </a:lvl2pPr>
            <a:lvl3pPr marL="0" lvl="2" indent="0" algn="r">
              <a:spcBef>
                <a:spcPts val="0"/>
              </a:spcBef>
              <a:buNone/>
              <a:defRPr sz="1200" b="1" i="0" u="none" strike="noStrike" cap="none">
                <a:solidFill>
                  <a:schemeClr val="lt1"/>
                </a:solidFill>
                <a:latin typeface="Lato"/>
                <a:ea typeface="Lato"/>
                <a:cs typeface="Lato"/>
                <a:sym typeface="Lato"/>
              </a:defRPr>
            </a:lvl3pPr>
            <a:lvl4pPr marL="0" lvl="3" indent="0" algn="r">
              <a:spcBef>
                <a:spcPts val="0"/>
              </a:spcBef>
              <a:buNone/>
              <a:defRPr sz="1200" b="1" i="0" u="none" strike="noStrike" cap="none">
                <a:solidFill>
                  <a:schemeClr val="lt1"/>
                </a:solidFill>
                <a:latin typeface="Lato"/>
                <a:ea typeface="Lato"/>
                <a:cs typeface="Lato"/>
                <a:sym typeface="Lato"/>
              </a:defRPr>
            </a:lvl4pPr>
            <a:lvl5pPr marL="0" lvl="4" indent="0" algn="r">
              <a:spcBef>
                <a:spcPts val="0"/>
              </a:spcBef>
              <a:buNone/>
              <a:defRPr sz="1200" b="1" i="0" u="none" strike="noStrike" cap="none">
                <a:solidFill>
                  <a:schemeClr val="lt1"/>
                </a:solidFill>
                <a:latin typeface="Lato"/>
                <a:ea typeface="Lato"/>
                <a:cs typeface="Lato"/>
                <a:sym typeface="Lato"/>
              </a:defRPr>
            </a:lvl5pPr>
            <a:lvl6pPr marL="0" lvl="5" indent="0" algn="r">
              <a:spcBef>
                <a:spcPts val="0"/>
              </a:spcBef>
              <a:buNone/>
              <a:defRPr sz="1200" b="1" i="0" u="none" strike="noStrike" cap="none">
                <a:solidFill>
                  <a:schemeClr val="lt1"/>
                </a:solidFill>
                <a:latin typeface="Lato"/>
                <a:ea typeface="Lato"/>
                <a:cs typeface="Lato"/>
                <a:sym typeface="Lato"/>
              </a:defRPr>
            </a:lvl6pPr>
            <a:lvl7pPr marL="0" lvl="6" indent="0" algn="r">
              <a:spcBef>
                <a:spcPts val="0"/>
              </a:spcBef>
              <a:buNone/>
              <a:defRPr sz="1200" b="1" i="0" u="none" strike="noStrike" cap="none">
                <a:solidFill>
                  <a:schemeClr val="lt1"/>
                </a:solidFill>
                <a:latin typeface="Lato"/>
                <a:ea typeface="Lato"/>
                <a:cs typeface="Lato"/>
                <a:sym typeface="Lato"/>
              </a:defRPr>
            </a:lvl7pPr>
            <a:lvl8pPr marL="0" lvl="7" indent="0" algn="r">
              <a:spcBef>
                <a:spcPts val="0"/>
              </a:spcBef>
              <a:buNone/>
              <a:defRPr sz="1200" b="1" i="0" u="none" strike="noStrike" cap="none">
                <a:solidFill>
                  <a:schemeClr val="lt1"/>
                </a:solidFill>
                <a:latin typeface="Lato"/>
                <a:ea typeface="Lato"/>
                <a:cs typeface="Lato"/>
                <a:sym typeface="Lato"/>
              </a:defRPr>
            </a:lvl8pPr>
            <a:lvl9pPr marL="0" lvl="8" indent="0" algn="r">
              <a:spcBef>
                <a:spcPts val="0"/>
              </a:spcBef>
              <a:buNone/>
              <a:defRPr sz="1200" b="1"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70"/>
        <p:cNvGrpSpPr/>
        <p:nvPr/>
      </p:nvGrpSpPr>
      <p:grpSpPr>
        <a:xfrm>
          <a:off x="0" y="0"/>
          <a:ext cx="0" cy="0"/>
          <a:chOff x="0" y="0"/>
          <a:chExt cx="0" cy="0"/>
        </a:xfrm>
      </p:grpSpPr>
      <p:pic>
        <p:nvPicPr>
          <p:cNvPr id="71" name="Google Shape;71;p17"/>
          <p:cNvPicPr preferRelativeResize="0"/>
          <p:nvPr/>
        </p:nvPicPr>
        <p:blipFill rotWithShape="1">
          <a:blip r:embed="rId2">
            <a:alphaModFix/>
          </a:blip>
          <a:srcRect r="-3333" b="87407"/>
          <a:stretch/>
        </p:blipFill>
        <p:spPr>
          <a:xfrm>
            <a:off x="0" y="0"/>
            <a:ext cx="12598400" cy="431800"/>
          </a:xfrm>
          <a:prstGeom prst="rect">
            <a:avLst/>
          </a:prstGeom>
          <a:noFill/>
          <a:ln>
            <a:noFill/>
          </a:ln>
        </p:spPr>
      </p:pic>
      <p:pic>
        <p:nvPicPr>
          <p:cNvPr id="72" name="Google Shape;72;p17"/>
          <p:cNvPicPr preferRelativeResize="0"/>
          <p:nvPr/>
        </p:nvPicPr>
        <p:blipFill rotWithShape="1">
          <a:blip r:embed="rId3">
            <a:alphaModFix/>
          </a:blip>
          <a:srcRect/>
          <a:stretch/>
        </p:blipFill>
        <p:spPr>
          <a:xfrm>
            <a:off x="-85306" y="-330860"/>
            <a:ext cx="12192000" cy="6858000"/>
          </a:xfrm>
          <a:prstGeom prst="rect">
            <a:avLst/>
          </a:prstGeom>
          <a:noFill/>
          <a:ln>
            <a:noFill/>
          </a:ln>
        </p:spPr>
      </p:pic>
      <p:sp>
        <p:nvSpPr>
          <p:cNvPr id="73" name="Google Shape;73;p17"/>
          <p:cNvSpPr txBox="1">
            <a:spLocks noGrp="1"/>
          </p:cNvSpPr>
          <p:nvPr>
            <p:ph type="title"/>
          </p:nvPr>
        </p:nvSpPr>
        <p:spPr>
          <a:xfrm>
            <a:off x="838200" y="2581306"/>
            <a:ext cx="10515600" cy="1566745"/>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rgbClr val="144E8C"/>
              </a:buClr>
              <a:buSzPts val="9600"/>
              <a:buFont typeface="Lato Black"/>
              <a:buNone/>
              <a:defRPr sz="9600">
                <a:latin typeface="Lato Black"/>
                <a:ea typeface="Lato Black"/>
                <a:cs typeface="Lato Black"/>
                <a:sym typeface="Lato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74" name="Google Shape;74;p17"/>
          <p:cNvPicPr preferRelativeResize="0"/>
          <p:nvPr/>
        </p:nvPicPr>
        <p:blipFill rotWithShape="1">
          <a:blip r:embed="rId4">
            <a:alphaModFix/>
          </a:blip>
          <a:srcRect/>
          <a:stretch/>
        </p:blipFill>
        <p:spPr>
          <a:xfrm>
            <a:off x="4357944" y="330860"/>
            <a:ext cx="2890753" cy="1176347"/>
          </a:xfrm>
          <a:prstGeom prst="rect">
            <a:avLst/>
          </a:prstGeom>
          <a:noFill/>
          <a:ln>
            <a:noFill/>
          </a:ln>
        </p:spPr>
      </p:pic>
      <p:sp>
        <p:nvSpPr>
          <p:cNvPr id="75" name="Google Shape;75;p17"/>
          <p:cNvSpPr txBox="1"/>
          <p:nvPr/>
        </p:nvSpPr>
        <p:spPr>
          <a:xfrm>
            <a:off x="2805445" y="1354975"/>
            <a:ext cx="6410498" cy="688410"/>
          </a:xfrm>
          <a:prstGeom prst="rect">
            <a:avLst/>
          </a:prstGeom>
          <a:noFill/>
          <a:ln>
            <a:noFill/>
          </a:ln>
        </p:spPr>
        <p:txBody>
          <a:bodyPr spcFirstLastPara="1" wrap="square" lIns="91425" tIns="45700" rIns="91425" bIns="45700" anchor="ctr" anchorCtr="0">
            <a:noAutofit/>
          </a:bodyPr>
          <a:lstStyle/>
          <a:p>
            <a:pPr marL="0" marR="0" lvl="0" indent="0" algn="ctr" rtl="0">
              <a:lnSpc>
                <a:spcPct val="120000"/>
              </a:lnSpc>
              <a:spcBef>
                <a:spcPts val="0"/>
              </a:spcBef>
              <a:spcAft>
                <a:spcPts val="0"/>
              </a:spcAft>
              <a:buClr>
                <a:srgbClr val="144E8C"/>
              </a:buClr>
              <a:buSzPts val="2000"/>
              <a:buFont typeface="Lato Black"/>
              <a:buNone/>
            </a:pPr>
            <a:r>
              <a:rPr lang="en-US" sz="2000" b="1" i="0" u="none" strike="noStrike" cap="none">
                <a:solidFill>
                  <a:srgbClr val="144E8C"/>
                </a:solidFill>
                <a:latin typeface="Lato Black"/>
                <a:ea typeface="Lato Black"/>
                <a:cs typeface="Lato Black"/>
                <a:sym typeface="Lato Black"/>
              </a:rPr>
              <a:t>ĐẠI HỌC QUỐC GIA THÀNH PHỐ HỒ CHÍ MINH</a:t>
            </a:r>
            <a:br>
              <a:rPr lang="en-US" sz="2000" b="1" i="0" u="none" strike="noStrike" cap="none">
                <a:solidFill>
                  <a:srgbClr val="144E8C"/>
                </a:solidFill>
                <a:latin typeface="Lato Black"/>
                <a:ea typeface="Lato Black"/>
                <a:cs typeface="Lato Black"/>
                <a:sym typeface="Lato Black"/>
              </a:rPr>
            </a:br>
            <a:r>
              <a:rPr lang="en-US" sz="2000" b="1" i="0" u="none" strike="noStrike" cap="none">
                <a:solidFill>
                  <a:srgbClr val="144E8C"/>
                </a:solidFill>
                <a:latin typeface="Lato Black"/>
                <a:ea typeface="Lato Black"/>
                <a:cs typeface="Lato Black"/>
                <a:sym typeface="Lato Black"/>
              </a:rPr>
              <a:t>TRƯỜNG ĐẠI HỌC KINH TẾ - LUẬT</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6"/>
        <p:cNvGrpSpPr/>
        <p:nvPr/>
      </p:nvGrpSpPr>
      <p:grpSpPr>
        <a:xfrm>
          <a:off x="0" y="0"/>
          <a:ext cx="0" cy="0"/>
          <a:chOff x="0" y="0"/>
          <a:chExt cx="0" cy="0"/>
        </a:xfrm>
      </p:grpSpPr>
      <p:sp>
        <p:nvSpPr>
          <p:cNvPr id="77" name="Google Shape;77;p18"/>
          <p:cNvSpPr txBox="1">
            <a:spLocks noGrp="1"/>
          </p:cNvSpPr>
          <p:nvPr>
            <p:ph type="title"/>
          </p:nvPr>
        </p:nvSpPr>
        <p:spPr>
          <a:xfrm>
            <a:off x="839788" y="577547"/>
            <a:ext cx="3932237" cy="129225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44E8C"/>
              </a:buClr>
              <a:buSzPts val="3200"/>
              <a:buFont typeface="Lato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9" name="Google Shape;79;p18"/>
          <p:cNvSpPr txBox="1">
            <a:spLocks noGrp="1"/>
          </p:cNvSpPr>
          <p:nvPr>
            <p:ph type="body" idx="2"/>
          </p:nvPr>
        </p:nvSpPr>
        <p:spPr>
          <a:xfrm>
            <a:off x="839788" y="2201630"/>
            <a:ext cx="3932237" cy="366735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pic>
        <p:nvPicPr>
          <p:cNvPr id="80" name="Google Shape;80;p18"/>
          <p:cNvPicPr preferRelativeResize="0"/>
          <p:nvPr/>
        </p:nvPicPr>
        <p:blipFill rotWithShape="1">
          <a:blip r:embed="rId2">
            <a:alphaModFix/>
          </a:blip>
          <a:srcRect r="-3333" b="87407"/>
          <a:stretch/>
        </p:blipFill>
        <p:spPr>
          <a:xfrm flipH="1">
            <a:off x="-406400" y="-1"/>
            <a:ext cx="12598400" cy="431800"/>
          </a:xfrm>
          <a:prstGeom prst="rect">
            <a:avLst/>
          </a:prstGeom>
          <a:noFill/>
          <a:ln>
            <a:noFill/>
          </a:ln>
        </p:spPr>
      </p:pic>
      <p:pic>
        <p:nvPicPr>
          <p:cNvPr id="81" name="Google Shape;81;p18"/>
          <p:cNvPicPr preferRelativeResize="0"/>
          <p:nvPr/>
        </p:nvPicPr>
        <p:blipFill rotWithShape="1">
          <a:blip r:embed="rId3">
            <a:alphaModFix/>
          </a:blip>
          <a:srcRect l="24127" t="66898" r="25919" b="25925"/>
          <a:stretch/>
        </p:blipFill>
        <p:spPr>
          <a:xfrm>
            <a:off x="810734" y="1911095"/>
            <a:ext cx="2855494" cy="115369"/>
          </a:xfrm>
          <a:prstGeom prst="rect">
            <a:avLst/>
          </a:prstGeom>
          <a:noFill/>
          <a:ln>
            <a:noFill/>
          </a:ln>
        </p:spPr>
      </p:pic>
      <p:pic>
        <p:nvPicPr>
          <p:cNvPr id="82" name="Google Shape;82;p18"/>
          <p:cNvPicPr preferRelativeResize="0"/>
          <p:nvPr/>
        </p:nvPicPr>
        <p:blipFill rotWithShape="1">
          <a:blip r:embed="rId4">
            <a:alphaModFix/>
          </a:blip>
          <a:srcRect l="15000" t="43307" r="32291" b="37052"/>
          <a:stretch/>
        </p:blipFill>
        <p:spPr>
          <a:xfrm>
            <a:off x="211666" y="6160255"/>
            <a:ext cx="3590248" cy="656180"/>
          </a:xfrm>
          <a:prstGeom prst="rect">
            <a:avLst/>
          </a:prstGeom>
          <a:noFill/>
          <a:ln>
            <a:noFill/>
          </a:ln>
        </p:spPr>
      </p:pic>
      <p:sp>
        <p:nvSpPr>
          <p:cNvPr id="83" name="Google Shape;83;p18"/>
          <p:cNvSpPr txBox="1">
            <a:spLocks noGrp="1"/>
          </p:cNvSpPr>
          <p:nvPr>
            <p:ph type="ftr" idx="11"/>
          </p:nvPr>
        </p:nvSpPr>
        <p:spPr>
          <a:xfrm>
            <a:off x="728132" y="6387798"/>
            <a:ext cx="2370667" cy="26140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b="1" i="1">
                <a:solidFill>
                  <a:schemeClr val="lt2"/>
                </a:solidFill>
                <a:latin typeface="Lato"/>
                <a:ea typeface="Lato"/>
                <a:cs typeface="Lato"/>
                <a:sym typeface="La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8"/>
          <p:cNvSpPr txBox="1">
            <a:spLocks noGrp="1"/>
          </p:cNvSpPr>
          <p:nvPr>
            <p:ph type="sldNum" idx="12"/>
          </p:nvPr>
        </p:nvSpPr>
        <p:spPr>
          <a:xfrm>
            <a:off x="3098799" y="6335940"/>
            <a:ext cx="39793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1" i="0" u="none" strike="noStrike" cap="none">
                <a:solidFill>
                  <a:schemeClr val="lt1"/>
                </a:solidFill>
                <a:latin typeface="Lato"/>
                <a:ea typeface="Lato"/>
                <a:cs typeface="Lato"/>
                <a:sym typeface="Lato"/>
              </a:defRPr>
            </a:lvl1pPr>
            <a:lvl2pPr marL="0" lvl="1" indent="0" algn="r">
              <a:spcBef>
                <a:spcPts val="0"/>
              </a:spcBef>
              <a:buNone/>
              <a:defRPr sz="1200" b="1" i="0" u="none" strike="noStrike" cap="none">
                <a:solidFill>
                  <a:schemeClr val="lt1"/>
                </a:solidFill>
                <a:latin typeface="Lato"/>
                <a:ea typeface="Lato"/>
                <a:cs typeface="Lato"/>
                <a:sym typeface="Lato"/>
              </a:defRPr>
            </a:lvl2pPr>
            <a:lvl3pPr marL="0" lvl="2" indent="0" algn="r">
              <a:spcBef>
                <a:spcPts val="0"/>
              </a:spcBef>
              <a:buNone/>
              <a:defRPr sz="1200" b="1" i="0" u="none" strike="noStrike" cap="none">
                <a:solidFill>
                  <a:schemeClr val="lt1"/>
                </a:solidFill>
                <a:latin typeface="Lato"/>
                <a:ea typeface="Lato"/>
                <a:cs typeface="Lato"/>
                <a:sym typeface="Lato"/>
              </a:defRPr>
            </a:lvl3pPr>
            <a:lvl4pPr marL="0" lvl="3" indent="0" algn="r">
              <a:spcBef>
                <a:spcPts val="0"/>
              </a:spcBef>
              <a:buNone/>
              <a:defRPr sz="1200" b="1" i="0" u="none" strike="noStrike" cap="none">
                <a:solidFill>
                  <a:schemeClr val="lt1"/>
                </a:solidFill>
                <a:latin typeface="Lato"/>
                <a:ea typeface="Lato"/>
                <a:cs typeface="Lato"/>
                <a:sym typeface="Lato"/>
              </a:defRPr>
            </a:lvl4pPr>
            <a:lvl5pPr marL="0" lvl="4" indent="0" algn="r">
              <a:spcBef>
                <a:spcPts val="0"/>
              </a:spcBef>
              <a:buNone/>
              <a:defRPr sz="1200" b="1" i="0" u="none" strike="noStrike" cap="none">
                <a:solidFill>
                  <a:schemeClr val="lt1"/>
                </a:solidFill>
                <a:latin typeface="Lato"/>
                <a:ea typeface="Lato"/>
                <a:cs typeface="Lato"/>
                <a:sym typeface="Lato"/>
              </a:defRPr>
            </a:lvl5pPr>
            <a:lvl6pPr marL="0" lvl="5" indent="0" algn="r">
              <a:spcBef>
                <a:spcPts val="0"/>
              </a:spcBef>
              <a:buNone/>
              <a:defRPr sz="1200" b="1" i="0" u="none" strike="noStrike" cap="none">
                <a:solidFill>
                  <a:schemeClr val="lt1"/>
                </a:solidFill>
                <a:latin typeface="Lato"/>
                <a:ea typeface="Lato"/>
                <a:cs typeface="Lato"/>
                <a:sym typeface="Lato"/>
              </a:defRPr>
            </a:lvl6pPr>
            <a:lvl7pPr marL="0" lvl="6" indent="0" algn="r">
              <a:spcBef>
                <a:spcPts val="0"/>
              </a:spcBef>
              <a:buNone/>
              <a:defRPr sz="1200" b="1" i="0" u="none" strike="noStrike" cap="none">
                <a:solidFill>
                  <a:schemeClr val="lt1"/>
                </a:solidFill>
                <a:latin typeface="Lato"/>
                <a:ea typeface="Lato"/>
                <a:cs typeface="Lato"/>
                <a:sym typeface="Lato"/>
              </a:defRPr>
            </a:lvl7pPr>
            <a:lvl8pPr marL="0" lvl="7" indent="0" algn="r">
              <a:spcBef>
                <a:spcPts val="0"/>
              </a:spcBef>
              <a:buNone/>
              <a:defRPr sz="1200" b="1" i="0" u="none" strike="noStrike" cap="none">
                <a:solidFill>
                  <a:schemeClr val="lt1"/>
                </a:solidFill>
                <a:latin typeface="Lato"/>
                <a:ea typeface="Lato"/>
                <a:cs typeface="Lato"/>
                <a:sym typeface="Lato"/>
              </a:defRPr>
            </a:lvl8pPr>
            <a:lvl9pPr marL="0" lvl="8" indent="0" algn="r">
              <a:spcBef>
                <a:spcPts val="0"/>
              </a:spcBef>
              <a:buNone/>
              <a:defRPr sz="1200" b="1"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Blank" type="blank">
  <p:cSld name="BLANK">
    <p:spTree>
      <p:nvGrpSpPr>
        <p:cNvPr id="1" name="Shape 85"/>
        <p:cNvGrpSpPr/>
        <p:nvPr/>
      </p:nvGrpSpPr>
      <p:grpSpPr>
        <a:xfrm>
          <a:off x="0" y="0"/>
          <a:ext cx="0" cy="0"/>
          <a:chOff x="0" y="0"/>
          <a:chExt cx="0" cy="0"/>
        </a:xfrm>
      </p:grpSpPr>
      <p:sp>
        <p:nvSpPr>
          <p:cNvPr id="86" name="Google Shape;86;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9"/>
          <p:cNvSpPr txBox="1">
            <a:spLocks noGrp="1"/>
          </p:cNvSpPr>
          <p:nvPr>
            <p:ph type="ftr" idx="11"/>
          </p:nvPr>
        </p:nvSpPr>
        <p:spPr>
          <a:xfrm>
            <a:off x="3581400" y="6356350"/>
            <a:ext cx="5029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144E8C"/>
              </a:buClr>
              <a:buSzPts val="4400"/>
              <a:buFont typeface="Lato Black"/>
              <a:buNone/>
              <a:defRPr sz="4400" b="1" i="0" u="none" strike="noStrike" cap="none">
                <a:solidFill>
                  <a:srgbClr val="144E8C"/>
                </a:solidFill>
                <a:latin typeface="Lato Black"/>
                <a:ea typeface="Lato Black"/>
                <a:cs typeface="Lato Black"/>
                <a:sym typeface="Lat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1" i="0" u="none" strike="noStrike" cap="none">
                <a:solidFill>
                  <a:schemeClr val="dk1"/>
                </a:solidFill>
                <a:latin typeface="Lato"/>
                <a:ea typeface="Lato"/>
                <a:cs typeface="Lato"/>
                <a:sym typeface="Lato"/>
              </a:defRPr>
            </a:lvl1pPr>
            <a:lvl2pPr marL="914400" marR="0" lvl="1" indent="-381000" algn="l" rtl="0">
              <a:lnSpc>
                <a:spcPct val="90000"/>
              </a:lnSpc>
              <a:spcBef>
                <a:spcPts val="500"/>
              </a:spcBef>
              <a:spcAft>
                <a:spcPts val="0"/>
              </a:spcAft>
              <a:buClr>
                <a:schemeClr val="dk1"/>
              </a:buClr>
              <a:buSzPts val="2400"/>
              <a:buFont typeface="Arial"/>
              <a:buChar char="•"/>
              <a:defRPr sz="2400" b="1" i="0" u="none" strike="noStrike" cap="none">
                <a:solidFill>
                  <a:schemeClr val="dk1"/>
                </a:solidFill>
                <a:latin typeface="Lato"/>
                <a:ea typeface="Lato"/>
                <a:cs typeface="Lato"/>
                <a:sym typeface="Lato"/>
              </a:defRPr>
            </a:lvl2pPr>
            <a:lvl3pPr marL="1371600" marR="0" lvl="2" indent="-355600" algn="l" rtl="0">
              <a:lnSpc>
                <a:spcPct val="90000"/>
              </a:lnSpc>
              <a:spcBef>
                <a:spcPts val="500"/>
              </a:spcBef>
              <a:spcAft>
                <a:spcPts val="0"/>
              </a:spcAft>
              <a:buClr>
                <a:schemeClr val="dk1"/>
              </a:buClr>
              <a:buSzPts val="2000"/>
              <a:buFont typeface="Arial"/>
              <a:buChar char="•"/>
              <a:defRPr sz="2000" b="1" i="0" u="none" strike="noStrike" cap="none">
                <a:solidFill>
                  <a:schemeClr val="dk1"/>
                </a:solidFill>
                <a:latin typeface="Lato"/>
                <a:ea typeface="Lato"/>
                <a:cs typeface="Lato"/>
                <a:sym typeface="Lato"/>
              </a:defRPr>
            </a:lvl3pPr>
            <a:lvl4pPr marL="1828800" marR="0" lvl="3" indent="-342900" algn="l" rtl="0">
              <a:lnSpc>
                <a:spcPct val="90000"/>
              </a:lnSpc>
              <a:spcBef>
                <a:spcPts val="500"/>
              </a:spcBef>
              <a:spcAft>
                <a:spcPts val="0"/>
              </a:spcAft>
              <a:buClr>
                <a:schemeClr val="dk1"/>
              </a:buClr>
              <a:buSzPts val="1800"/>
              <a:buFont typeface="Arial"/>
              <a:buChar char="•"/>
              <a:defRPr sz="1800" b="1" i="0" u="none" strike="noStrike" cap="none">
                <a:solidFill>
                  <a:schemeClr val="dk1"/>
                </a:solidFill>
                <a:latin typeface="Lato"/>
                <a:ea typeface="Lato"/>
                <a:cs typeface="Lato"/>
                <a:sym typeface="Lato"/>
              </a:defRPr>
            </a:lvl4pPr>
            <a:lvl5pPr marL="2286000" marR="0" lvl="4" indent="-342900" algn="l" rtl="0">
              <a:lnSpc>
                <a:spcPct val="90000"/>
              </a:lnSpc>
              <a:spcBef>
                <a:spcPts val="500"/>
              </a:spcBef>
              <a:spcAft>
                <a:spcPts val="0"/>
              </a:spcAft>
              <a:buClr>
                <a:schemeClr val="dk1"/>
              </a:buClr>
              <a:buSzPts val="1800"/>
              <a:buFont typeface="Arial"/>
              <a:buChar char="•"/>
              <a:defRPr sz="1800" b="1" i="0" u="none" strike="noStrike" cap="none">
                <a:solidFill>
                  <a:schemeClr val="dk1"/>
                </a:solidFill>
                <a:latin typeface="Lato"/>
                <a:ea typeface="Lato"/>
                <a:cs typeface="Lato"/>
                <a:sym typeface="Lat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9"/>
          <p:cNvSpPr txBox="1">
            <a:spLocks noGrp="1"/>
          </p:cNvSpPr>
          <p:nvPr>
            <p:ph type="ftr" idx="11"/>
          </p:nvPr>
        </p:nvSpPr>
        <p:spPr>
          <a:xfrm>
            <a:off x="3581400" y="6356350"/>
            <a:ext cx="50292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6" r:id="rId3"/>
    <p:sldLayoutId id="2147483657" r:id="rId4"/>
    <p:sldLayoutId id="2147483658"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thanhtd@uel.edu.vn"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tranduythanh.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tranduythanh.com/2022/02/08/huong-dan-tai-cai-dat-va-su-dung-visual-studio-2022/"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4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6" name="Title 1">
            <a:extLst>
              <a:ext uri="{FF2B5EF4-FFF2-40B4-BE49-F238E27FC236}">
                <a16:creationId xmlns:a16="http://schemas.microsoft.com/office/drawing/2014/main" id="{7F9BAC58-9AA6-A91A-085E-F1421DCCF43A}"/>
              </a:ext>
            </a:extLst>
          </p:cNvPr>
          <p:cNvSpPr txBox="1">
            <a:spLocks/>
          </p:cNvSpPr>
          <p:nvPr/>
        </p:nvSpPr>
        <p:spPr bwMode="auto">
          <a:xfrm>
            <a:off x="2064584" y="1697191"/>
            <a:ext cx="8763000" cy="190499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800" b="1">
                <a:solidFill>
                  <a:schemeClr val="bg2"/>
                </a:solidFill>
                <a:latin typeface="+mj-lt"/>
                <a:ea typeface="+mj-ea"/>
                <a:cs typeface="+mj-cs"/>
              </a:defRPr>
            </a:lvl1pPr>
            <a:lvl2pPr algn="ctr" rtl="0" eaLnBrk="1" fontAlgn="base" hangingPunct="1">
              <a:spcBef>
                <a:spcPct val="0"/>
              </a:spcBef>
              <a:spcAft>
                <a:spcPct val="0"/>
              </a:spcAft>
              <a:defRPr sz="3600" b="1">
                <a:solidFill>
                  <a:schemeClr val="bg1"/>
                </a:solidFill>
                <a:latin typeface="Arial" charset="0"/>
              </a:defRPr>
            </a:lvl2pPr>
            <a:lvl3pPr algn="ctr" rtl="0" eaLnBrk="1" fontAlgn="base" hangingPunct="1">
              <a:spcBef>
                <a:spcPct val="0"/>
              </a:spcBef>
              <a:spcAft>
                <a:spcPct val="0"/>
              </a:spcAft>
              <a:defRPr sz="3600" b="1">
                <a:solidFill>
                  <a:schemeClr val="bg1"/>
                </a:solidFill>
                <a:latin typeface="Arial" charset="0"/>
              </a:defRPr>
            </a:lvl3pPr>
            <a:lvl4pPr algn="ctr" rtl="0" eaLnBrk="1" fontAlgn="base" hangingPunct="1">
              <a:spcBef>
                <a:spcPct val="0"/>
              </a:spcBef>
              <a:spcAft>
                <a:spcPct val="0"/>
              </a:spcAft>
              <a:defRPr sz="3600" b="1">
                <a:solidFill>
                  <a:schemeClr val="bg1"/>
                </a:solidFill>
                <a:latin typeface="Arial" charset="0"/>
              </a:defRPr>
            </a:lvl4pPr>
            <a:lvl5pPr algn="ctr" rtl="0" eaLnBrk="1" fontAlgn="base" hangingPunct="1">
              <a:spcBef>
                <a:spcPct val="0"/>
              </a:spcBef>
              <a:spcAft>
                <a:spcPct val="0"/>
              </a:spcAft>
              <a:defRPr sz="3600" b="1">
                <a:solidFill>
                  <a:schemeClr val="bg1"/>
                </a:solidFill>
                <a:latin typeface="Arial" charset="0"/>
              </a:defRPr>
            </a:lvl5pPr>
            <a:lvl6pPr marL="457200" algn="ctr" rtl="0" eaLnBrk="1" fontAlgn="base" hangingPunct="1">
              <a:spcBef>
                <a:spcPct val="0"/>
              </a:spcBef>
              <a:spcAft>
                <a:spcPct val="0"/>
              </a:spcAft>
              <a:defRPr sz="3600" b="1">
                <a:solidFill>
                  <a:schemeClr val="bg1"/>
                </a:solidFill>
                <a:latin typeface="Arial" charset="0"/>
              </a:defRPr>
            </a:lvl6pPr>
            <a:lvl7pPr marL="914400" algn="ctr" rtl="0" eaLnBrk="1" fontAlgn="base" hangingPunct="1">
              <a:spcBef>
                <a:spcPct val="0"/>
              </a:spcBef>
              <a:spcAft>
                <a:spcPct val="0"/>
              </a:spcAft>
              <a:defRPr sz="3600" b="1">
                <a:solidFill>
                  <a:schemeClr val="bg1"/>
                </a:solidFill>
                <a:latin typeface="Arial" charset="0"/>
              </a:defRPr>
            </a:lvl7pPr>
            <a:lvl8pPr marL="1371600" algn="ctr" rtl="0" eaLnBrk="1" fontAlgn="base" hangingPunct="1">
              <a:spcBef>
                <a:spcPct val="0"/>
              </a:spcBef>
              <a:spcAft>
                <a:spcPct val="0"/>
              </a:spcAft>
              <a:defRPr sz="3600" b="1">
                <a:solidFill>
                  <a:schemeClr val="bg1"/>
                </a:solidFill>
                <a:latin typeface="Arial" charset="0"/>
              </a:defRPr>
            </a:lvl8pPr>
            <a:lvl9pPr marL="1828800" algn="ctr" rtl="0" eaLnBrk="1" fontAlgn="base" hangingPunct="1">
              <a:spcBef>
                <a:spcPct val="0"/>
              </a:spcBef>
              <a:spcAft>
                <a:spcPct val="0"/>
              </a:spcAft>
              <a:defRPr sz="3600" b="1">
                <a:solidFill>
                  <a:schemeClr val="bg1"/>
                </a:solidFill>
                <a:latin typeface="Arial" charset="0"/>
              </a:defRPr>
            </a:lvl9pPr>
          </a:lstStyle>
          <a:p>
            <a:pPr>
              <a:defRPr/>
            </a:pPr>
            <a:r>
              <a:rPr lang="en-US" sz="3200" dirty="0" err="1">
                <a:solidFill>
                  <a:srgbClr val="002060"/>
                </a:solidFill>
                <a:latin typeface="Times New Roman" panose="02020603050405020304" pitchFamily="18" charset="0"/>
                <a:cs typeface="Times New Roman" panose="02020603050405020304" pitchFamily="18" charset="0"/>
              </a:rPr>
              <a:t>Học</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máy</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trong</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phân</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tích</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kinh</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doanh</a:t>
            </a:r>
            <a:endParaRPr lang="en-US" sz="3200" kern="0" dirty="0">
              <a:solidFill>
                <a:srgbClr val="002060"/>
              </a:solidFill>
              <a:latin typeface="Times New Roman" panose="02020603050405020304" pitchFamily="18" charset="0"/>
              <a:cs typeface="Times New Roman" panose="02020603050405020304" pitchFamily="18" charset="0"/>
            </a:endParaRPr>
          </a:p>
          <a:p>
            <a:pPr>
              <a:defRPr/>
            </a:pPr>
            <a:r>
              <a:rPr lang="en-US" sz="3200" b="0" u="sng" kern="0" dirty="0" err="1">
                <a:solidFill>
                  <a:srgbClr val="002060"/>
                </a:solidFill>
                <a:latin typeface="Times New Roman" panose="02020603050405020304" pitchFamily="18" charset="0"/>
                <a:cs typeface="Times New Roman" panose="02020603050405020304" pitchFamily="18" charset="0"/>
              </a:rPr>
              <a:t>Bài</a:t>
            </a:r>
            <a:r>
              <a:rPr lang="en-US" sz="3200" b="0" u="sng" kern="0" dirty="0">
                <a:solidFill>
                  <a:srgbClr val="002060"/>
                </a:solidFill>
                <a:latin typeface="Times New Roman" panose="02020603050405020304" pitchFamily="18" charset="0"/>
                <a:cs typeface="Times New Roman" panose="02020603050405020304" pitchFamily="18" charset="0"/>
              </a:rPr>
              <a:t> </a:t>
            </a:r>
            <a:r>
              <a:rPr lang="en-US" sz="3200" b="0" u="sng" kern="0" dirty="0" err="1">
                <a:solidFill>
                  <a:srgbClr val="002060"/>
                </a:solidFill>
                <a:latin typeface="Times New Roman" panose="02020603050405020304" pitchFamily="18" charset="0"/>
                <a:cs typeface="Times New Roman" panose="02020603050405020304" pitchFamily="18" charset="0"/>
              </a:rPr>
              <a:t>Học</a:t>
            </a:r>
            <a:endParaRPr lang="en-US" sz="3200" b="0" u="sng" kern="0" dirty="0">
              <a:solidFill>
                <a:srgbClr val="002060"/>
              </a:solidFill>
              <a:latin typeface="Times New Roman" panose="02020603050405020304" pitchFamily="18" charset="0"/>
              <a:cs typeface="Times New Roman" panose="02020603050405020304" pitchFamily="18" charset="0"/>
            </a:endParaRPr>
          </a:p>
          <a:p>
            <a:pPr>
              <a:defRPr/>
            </a:pPr>
            <a:r>
              <a:rPr lang="en-US" sz="3200" b="0">
                <a:solidFill>
                  <a:srgbClr val="002060"/>
                </a:solidFill>
                <a:latin typeface="Times New Roman" panose="02020603050405020304" pitchFamily="18" charset="0"/>
                <a:cs typeface="Times New Roman" panose="02020603050405020304" pitchFamily="18" charset="0"/>
              </a:rPr>
              <a:t>Microsoft: GUI</a:t>
            </a:r>
            <a:endParaRPr lang="en-US" sz="3200" b="0" dirty="0">
              <a:solidFill>
                <a:srgbClr val="002060"/>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2F97E3A-A23C-B018-8E45-86B8BF858946}"/>
              </a:ext>
            </a:extLst>
          </p:cNvPr>
          <p:cNvSpPr txBox="1"/>
          <p:nvPr/>
        </p:nvSpPr>
        <p:spPr>
          <a:xfrm>
            <a:off x="4863465" y="3442395"/>
            <a:ext cx="3781805" cy="1446550"/>
          </a:xfrm>
          <a:prstGeom prst="rect">
            <a:avLst/>
          </a:prstGeom>
          <a:noFill/>
        </p:spPr>
        <p:txBody>
          <a:bodyPr wrap="none" rtlCol="0">
            <a:spAutoFit/>
          </a:bodyPr>
          <a:lstStyle/>
          <a:p>
            <a:pPr algn="ctr"/>
            <a:r>
              <a:rPr lang="en-US" sz="2200" u="sng">
                <a:latin typeface="Times New Roman" panose="02020603050405020304" pitchFamily="18" charset="0"/>
                <a:cs typeface="Times New Roman" panose="02020603050405020304" pitchFamily="18" charset="0"/>
              </a:rPr>
              <a:t>Giảng viên:</a:t>
            </a:r>
          </a:p>
          <a:p>
            <a:pPr algn="ctr"/>
            <a:r>
              <a:rPr lang="en-US" sz="2200" b="1">
                <a:solidFill>
                  <a:srgbClr val="002060"/>
                </a:solidFill>
                <a:latin typeface="Times New Roman" panose="02020603050405020304" pitchFamily="18" charset="0"/>
                <a:cs typeface="Times New Roman" panose="02020603050405020304" pitchFamily="18" charset="0"/>
              </a:rPr>
              <a:t>TS. Trần Duy Thanh</a:t>
            </a:r>
          </a:p>
          <a:p>
            <a:r>
              <a:rPr lang="en-US" sz="2200">
                <a:latin typeface="Times New Roman" panose="02020603050405020304" pitchFamily="18" charset="0"/>
                <a:cs typeface="Times New Roman" panose="02020603050405020304" pitchFamily="18" charset="0"/>
              </a:rPr>
              <a:t>Email: </a:t>
            </a:r>
            <a:r>
              <a:rPr lang="en-US" sz="2200">
                <a:latin typeface="Times New Roman" panose="02020603050405020304" pitchFamily="18" charset="0"/>
                <a:cs typeface="Times New Roman" panose="02020603050405020304" pitchFamily="18" charset="0"/>
                <a:hlinkClick r:id="rId3"/>
              </a:rPr>
              <a:t>thanhtd@uel.edu.vn</a:t>
            </a:r>
            <a:endParaRPr lang="en-US" sz="2200">
              <a:latin typeface="Times New Roman" panose="02020603050405020304" pitchFamily="18" charset="0"/>
              <a:cs typeface="Times New Roman" panose="02020603050405020304" pitchFamily="18" charset="0"/>
            </a:endParaRPr>
          </a:p>
          <a:p>
            <a:r>
              <a:rPr lang="en-US" sz="2200">
                <a:latin typeface="Times New Roman" panose="02020603050405020304" pitchFamily="18" charset="0"/>
                <a:cs typeface="Times New Roman" panose="02020603050405020304" pitchFamily="18" charset="0"/>
              </a:rPr>
              <a:t>Blog: </a:t>
            </a:r>
            <a:r>
              <a:rPr lang="en-US" sz="2200">
                <a:latin typeface="Times New Roman" panose="02020603050405020304" pitchFamily="18" charset="0"/>
                <a:cs typeface="Times New Roman" panose="02020603050405020304" pitchFamily="18" charset="0"/>
                <a:hlinkClick r:id="rId4"/>
              </a:rPr>
              <a:t>https://tranduythanh.com</a:t>
            </a:r>
            <a:r>
              <a:rPr lang="en-US" sz="2200">
                <a:latin typeface="Times New Roman" panose="02020603050405020304" pitchFamily="18" charset="0"/>
                <a:cs typeface="Times New Roman" panose="02020603050405020304" pitchFamily="18" charset="0"/>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31BC2434-6BE1-595A-A35F-D60099A5302E}"/>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BC88056F-402F-187C-8D66-451C5BCB773B}"/>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8636A97A-8D50-71DA-C379-5F3E568D2250}"/>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grpSp>
        <p:nvGrpSpPr>
          <p:cNvPr id="2" name="Group 1">
            <a:extLst>
              <a:ext uri="{FF2B5EF4-FFF2-40B4-BE49-F238E27FC236}">
                <a16:creationId xmlns:a16="http://schemas.microsoft.com/office/drawing/2014/main" id="{E8F69D5C-152F-3757-721A-78DDBD780B8D}"/>
              </a:ext>
            </a:extLst>
          </p:cNvPr>
          <p:cNvGrpSpPr/>
          <p:nvPr/>
        </p:nvGrpSpPr>
        <p:grpSpPr>
          <a:xfrm>
            <a:off x="268638" y="363605"/>
            <a:ext cx="4620576" cy="508000"/>
            <a:chOff x="789624" y="1191463"/>
            <a:chExt cx="4620576" cy="508000"/>
          </a:xfrm>
        </p:grpSpPr>
        <p:sp>
          <p:nvSpPr>
            <p:cNvPr id="3" name="AutoShape 52">
              <a:extLst>
                <a:ext uri="{FF2B5EF4-FFF2-40B4-BE49-F238E27FC236}">
                  <a16:creationId xmlns:a16="http://schemas.microsoft.com/office/drawing/2014/main" id="{2D80D48B-8F58-310C-D0C8-3EC4AAB695BB}"/>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Windows Form</a:t>
              </a:r>
              <a:endParaRPr lang="en-US" sz="2800" b="1" dirty="0">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A60DB4A1-AB21-9CBD-BF7B-E8AF23BAEA7F}"/>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9F64D593-7667-8FEF-ECB1-79A08913E352}"/>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38D1EBE4-8919-ED30-E3A4-838718C53071}"/>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FDF8CBCF-CBF3-2221-8243-D9F6AD90E1D2}"/>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D3C4D911-1902-B6FD-84DA-BEA357E01F1E}"/>
              </a:ext>
            </a:extLst>
          </p:cNvPr>
          <p:cNvSpPr/>
          <p:nvPr/>
        </p:nvSpPr>
        <p:spPr>
          <a:xfrm>
            <a:off x="588341" y="1100205"/>
            <a:ext cx="2205284" cy="461665"/>
          </a:xfrm>
          <a:prstGeom prst="rect">
            <a:avLst/>
          </a:prstGeom>
        </p:spPr>
        <p:txBody>
          <a:bodyPr wrap="none">
            <a:spAutoFit/>
          </a:bodyPr>
          <a:lstStyle/>
          <a:p>
            <a:pPr>
              <a:buClrTx/>
              <a:buFontTx/>
              <a:buNone/>
            </a:pPr>
            <a:r>
              <a:rPr lang="en-US" sz="2400" b="1" kern="1200">
                <a:solidFill>
                  <a:prstClr val="black"/>
                </a:solidFill>
                <a:latin typeface="Times New Roman" panose="02020603050405020304" pitchFamily="18" charset="0"/>
                <a:ea typeface="+mn-ea"/>
                <a:cs typeface="Times New Roman" panose="02020603050405020304" pitchFamily="18" charset="0"/>
              </a:rPr>
              <a:t>Popular Events</a:t>
            </a:r>
            <a:endParaRPr lang="en-US" sz="2400" b="1" kern="1200" dirty="0">
              <a:solidFill>
                <a:prstClr val="black"/>
              </a:solidFill>
              <a:latin typeface="Times New Roman" panose="02020603050405020304" pitchFamily="18" charset="0"/>
              <a:ea typeface="+mn-ea"/>
              <a:cs typeface="Times New Roman" panose="02020603050405020304" pitchFamily="18" charset="0"/>
            </a:endParaRPr>
          </a:p>
        </p:txBody>
      </p:sp>
      <p:pic>
        <p:nvPicPr>
          <p:cNvPr id="9" name="Picture 2">
            <a:extLst>
              <a:ext uri="{FF2B5EF4-FFF2-40B4-BE49-F238E27FC236}">
                <a16:creationId xmlns:a16="http://schemas.microsoft.com/office/drawing/2014/main" id="{2DA7BF13-678E-3221-4E64-D1BCA851F6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7224" y="871605"/>
            <a:ext cx="4422274" cy="53708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a:extLst>
              <a:ext uri="{FF2B5EF4-FFF2-40B4-BE49-F238E27FC236}">
                <a16:creationId xmlns:a16="http://schemas.microsoft.com/office/drawing/2014/main" id="{AA9F2652-522F-AC1C-24AC-E24A351CC014}"/>
              </a:ext>
            </a:extLst>
          </p:cNvPr>
          <p:cNvSpPr/>
          <p:nvPr/>
        </p:nvSpPr>
        <p:spPr>
          <a:xfrm>
            <a:off x="6080498" y="1441825"/>
            <a:ext cx="457200" cy="457200"/>
          </a:xfrm>
          <a:prstGeom prst="rect">
            <a:avLst/>
          </a:prstGeom>
          <a:noFill/>
          <a:ln w="38100" cap="flat" cmpd="sng" algn="ctr">
            <a:solidFill>
              <a:srgbClr val="FF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1" name="Straight Arrow Connector 10">
            <a:extLst>
              <a:ext uri="{FF2B5EF4-FFF2-40B4-BE49-F238E27FC236}">
                <a16:creationId xmlns:a16="http://schemas.microsoft.com/office/drawing/2014/main" id="{30387E0C-BB3A-C02E-E26E-704694186E60}"/>
              </a:ext>
            </a:extLst>
          </p:cNvPr>
          <p:cNvCxnSpPr/>
          <p:nvPr/>
        </p:nvCxnSpPr>
        <p:spPr>
          <a:xfrm flipH="1" flipV="1">
            <a:off x="6309098" y="1719478"/>
            <a:ext cx="989263" cy="538610"/>
          </a:xfrm>
          <a:prstGeom prst="straightConnector1">
            <a:avLst/>
          </a:prstGeom>
          <a:noFill/>
          <a:ln w="38100" cap="flat" cmpd="sng" algn="ctr">
            <a:solidFill>
              <a:srgbClr val="FF0000"/>
            </a:solidFill>
            <a:prstDash val="solid"/>
            <a:tailEnd type="arrow"/>
          </a:ln>
          <a:effectLst/>
        </p:spPr>
      </p:cxnSp>
      <p:sp>
        <p:nvSpPr>
          <p:cNvPr id="12" name="Rectangle 11">
            <a:extLst>
              <a:ext uri="{FF2B5EF4-FFF2-40B4-BE49-F238E27FC236}">
                <a16:creationId xmlns:a16="http://schemas.microsoft.com/office/drawing/2014/main" id="{04E4D3D6-3E05-BAF6-BF7E-CF3AA70706BE}"/>
              </a:ext>
            </a:extLst>
          </p:cNvPr>
          <p:cNvSpPr/>
          <p:nvPr/>
        </p:nvSpPr>
        <p:spPr>
          <a:xfrm>
            <a:off x="623597" y="2852805"/>
            <a:ext cx="3378841" cy="830997"/>
          </a:xfrm>
          <a:prstGeom prst="rect">
            <a:avLst/>
          </a:prstGeom>
        </p:spPr>
        <p:txBody>
          <a:bodyPr wrap="square">
            <a:spAutoFit/>
          </a:bodyPr>
          <a:lstStyle/>
          <a:p>
            <a:pPr>
              <a:buClrTx/>
              <a:buFontTx/>
              <a:buNone/>
            </a:pPr>
            <a:r>
              <a:rPr lang="en-US" sz="2400" kern="1200" dirty="0">
                <a:solidFill>
                  <a:prstClr val="black"/>
                </a:solidFill>
                <a:latin typeface="Times New Roman" panose="02020603050405020304" pitchFamily="18" charset="0"/>
                <a:ea typeface="+mn-ea"/>
                <a:cs typeface="Times New Roman" panose="02020603050405020304" pitchFamily="18" charset="0"/>
              </a:rPr>
              <a:t>For Windows Forms &amp; Another Controls</a:t>
            </a:r>
          </a:p>
        </p:txBody>
      </p:sp>
    </p:spTree>
    <p:extLst>
      <p:ext uri="{BB962C8B-B14F-4D97-AF65-F5344CB8AC3E}">
        <p14:creationId xmlns:p14="http://schemas.microsoft.com/office/powerpoint/2010/main" val="2184277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F6B341C0-05CC-2C69-C9AB-1BBD2AB54EDD}"/>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830CF68A-976E-8AB5-C478-8E3D4B86E09C}"/>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CA66D0A6-8140-0637-BA19-21123A220065}"/>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grpSp>
        <p:nvGrpSpPr>
          <p:cNvPr id="2" name="Group 1">
            <a:extLst>
              <a:ext uri="{FF2B5EF4-FFF2-40B4-BE49-F238E27FC236}">
                <a16:creationId xmlns:a16="http://schemas.microsoft.com/office/drawing/2014/main" id="{BF2BC626-9BC6-BF9C-1B1B-9950FCB137B9}"/>
              </a:ext>
            </a:extLst>
          </p:cNvPr>
          <p:cNvGrpSpPr/>
          <p:nvPr/>
        </p:nvGrpSpPr>
        <p:grpSpPr>
          <a:xfrm>
            <a:off x="160149" y="296620"/>
            <a:ext cx="4620576" cy="508000"/>
            <a:chOff x="789624" y="1191463"/>
            <a:chExt cx="4620576" cy="508000"/>
          </a:xfrm>
        </p:grpSpPr>
        <p:sp>
          <p:nvSpPr>
            <p:cNvPr id="3" name="AutoShape 52">
              <a:extLst>
                <a:ext uri="{FF2B5EF4-FFF2-40B4-BE49-F238E27FC236}">
                  <a16:creationId xmlns:a16="http://schemas.microsoft.com/office/drawing/2014/main" id="{162B1FBA-53A1-CA3D-53AB-0A4D8C73C920}"/>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Windows Form</a:t>
              </a:r>
              <a:endParaRPr lang="en-US" sz="2800" b="1" dirty="0">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27896C38-2E59-ED58-903E-9D43BC168876}"/>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8C86728D-E81D-CB24-C4C1-B7FAAF89CCFC}"/>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23E612DF-0467-403F-09CA-44CADB412248}"/>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A69D26FF-25E9-7043-CA8F-44D779383FB2}"/>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graphicFrame>
        <p:nvGraphicFramePr>
          <p:cNvPr id="8" name="Table 7">
            <a:extLst>
              <a:ext uri="{FF2B5EF4-FFF2-40B4-BE49-F238E27FC236}">
                <a16:creationId xmlns:a16="http://schemas.microsoft.com/office/drawing/2014/main" id="{170FFF66-D8E8-BA66-1EFC-37CE2BFB174F}"/>
              </a:ext>
            </a:extLst>
          </p:cNvPr>
          <p:cNvGraphicFramePr>
            <a:graphicFrameLocks noGrp="1"/>
          </p:cNvGraphicFramePr>
          <p:nvPr>
            <p:extLst>
              <p:ext uri="{D42A27DB-BD31-4B8C-83A1-F6EECF244321}">
                <p14:modId xmlns:p14="http://schemas.microsoft.com/office/powerpoint/2010/main" val="2255291228"/>
              </p:ext>
            </p:extLst>
          </p:nvPr>
        </p:nvGraphicFramePr>
        <p:xfrm>
          <a:off x="488659" y="1033220"/>
          <a:ext cx="11429999" cy="5212080"/>
        </p:xfrm>
        <a:graphic>
          <a:graphicData uri="http://schemas.openxmlformats.org/drawingml/2006/table">
            <a:tbl>
              <a:tblPr firstRow="1" bandRow="1"/>
              <a:tblGrid>
                <a:gridCol w="2719490">
                  <a:extLst>
                    <a:ext uri="{9D8B030D-6E8A-4147-A177-3AD203B41FA5}">
                      <a16:colId xmlns:a16="http://schemas.microsoft.com/office/drawing/2014/main" val="20000"/>
                    </a:ext>
                  </a:extLst>
                </a:gridCol>
                <a:gridCol w="8710509">
                  <a:extLst>
                    <a:ext uri="{9D8B030D-6E8A-4147-A177-3AD203B41FA5}">
                      <a16:colId xmlns:a16="http://schemas.microsoft.com/office/drawing/2014/main" val="20001"/>
                    </a:ext>
                  </a:extLst>
                </a:gridCol>
              </a:tblGrid>
              <a:tr h="352435">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400" b="1" dirty="0">
                          <a:latin typeface="Times New Roman" panose="02020603050405020304" pitchFamily="18" charset="0"/>
                          <a:cs typeface="Times New Roman" panose="02020603050405020304" pitchFamily="18" charset="0"/>
                        </a:rPr>
                        <a:t>Properties</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solidFill>
                      <a:srgbClr val="FFFF00"/>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b="1" dirty="0">
                          <a:latin typeface="Times New Roman" panose="02020603050405020304" pitchFamily="18" charset="0"/>
                          <a:cs typeface="Times New Roman" panose="02020603050405020304" pitchFamily="18" charset="0"/>
                        </a:rPr>
                        <a:t>Description</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10000"/>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Click</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Occurs when the control is clicked. (Inherited from Control.) </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DoubleClick</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a:latin typeface="Times New Roman" panose="02020603050405020304" pitchFamily="18" charset="0"/>
                          <a:cs typeface="Times New Roman" panose="02020603050405020304" pitchFamily="18" charset="0"/>
                        </a:rPr>
                        <a:t>Occurs when the control is double -clicked. (Inherited from Control.) </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Load</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Occurs before a form is displayed for the first time.</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err="1">
                          <a:latin typeface="Times New Roman" panose="02020603050405020304" pitchFamily="18" charset="0"/>
                          <a:cs typeface="Times New Roman" panose="02020603050405020304" pitchFamily="18" charset="0"/>
                        </a:rPr>
                        <a:t>FormClosing</a:t>
                      </a:r>
                      <a:endParaRPr lang="en-US" sz="24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Occurs before the form is closed.</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err="1">
                          <a:latin typeface="Times New Roman" panose="02020603050405020304" pitchFamily="18" charset="0"/>
                          <a:cs typeface="Times New Roman" panose="02020603050405020304" pitchFamily="18" charset="0"/>
                        </a:rPr>
                        <a:t>FormClosed</a:t>
                      </a:r>
                      <a:endParaRPr lang="en-US" sz="24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Occurs after the form is closed.</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err="1">
                          <a:latin typeface="Times New Roman" panose="02020603050405020304" pitchFamily="18" charset="0"/>
                          <a:cs typeface="Times New Roman" panose="02020603050405020304" pitchFamily="18" charset="0"/>
                        </a:rPr>
                        <a:t>KeyDown</a:t>
                      </a:r>
                      <a:endParaRPr lang="en-US" sz="24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Occurs when a key is pressed while the control has focus. (Inherited from Control.) </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2573701499"/>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a:latin typeface="Times New Roman" panose="02020603050405020304" pitchFamily="18" charset="0"/>
                          <a:cs typeface="Times New Roman" panose="02020603050405020304" pitchFamily="18" charset="0"/>
                        </a:rPr>
                        <a:t>KeyPress</a:t>
                      </a:r>
                      <a:endParaRPr lang="en-US" sz="24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Occurs when a key is pressed while the control has focus. (Inherited from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3312015435"/>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a:latin typeface="Times New Roman" panose="02020603050405020304" pitchFamily="18" charset="0"/>
                          <a:cs typeface="Times New Roman" panose="02020603050405020304" pitchFamily="18" charset="0"/>
                        </a:rPr>
                        <a:t>KeyUp</a:t>
                      </a:r>
                      <a:endParaRPr lang="en-US" sz="24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Occurs when a key is released while the control has focus.</a:t>
                      </a:r>
                    </a:p>
                    <a:p>
                      <a:r>
                        <a:rPr lang="en-US" sz="2400" dirty="0">
                          <a:latin typeface="Times New Roman" panose="02020603050405020304" pitchFamily="18" charset="0"/>
                          <a:cs typeface="Times New Roman" panose="02020603050405020304" pitchFamily="18" charset="0"/>
                        </a:rPr>
                        <a:t>(Inherited from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485192706"/>
                  </a:ext>
                </a:extLst>
              </a:tr>
            </a:tbl>
          </a:graphicData>
        </a:graphic>
      </p:graphicFrame>
    </p:spTree>
    <p:extLst>
      <p:ext uri="{BB962C8B-B14F-4D97-AF65-F5344CB8AC3E}">
        <p14:creationId xmlns:p14="http://schemas.microsoft.com/office/powerpoint/2010/main" val="3514872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86825798-F736-2F25-2B6E-2C3EEAC4C66D}"/>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25FDE06F-C548-286F-128B-C9DCEC4ABADC}"/>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C1021580-8F8F-89CF-4F98-863E2F0962F8}"/>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grpSp>
        <p:nvGrpSpPr>
          <p:cNvPr id="2" name="Group 1">
            <a:extLst>
              <a:ext uri="{FF2B5EF4-FFF2-40B4-BE49-F238E27FC236}">
                <a16:creationId xmlns:a16="http://schemas.microsoft.com/office/drawing/2014/main" id="{65DB0CA4-083F-F2B7-E9A8-03926D0F2F52}"/>
              </a:ext>
            </a:extLst>
          </p:cNvPr>
          <p:cNvGrpSpPr/>
          <p:nvPr/>
        </p:nvGrpSpPr>
        <p:grpSpPr>
          <a:xfrm>
            <a:off x="167899" y="340770"/>
            <a:ext cx="4620576" cy="508000"/>
            <a:chOff x="789624" y="1191463"/>
            <a:chExt cx="4620576" cy="508000"/>
          </a:xfrm>
        </p:grpSpPr>
        <p:sp>
          <p:nvSpPr>
            <p:cNvPr id="3" name="AutoShape 52">
              <a:extLst>
                <a:ext uri="{FF2B5EF4-FFF2-40B4-BE49-F238E27FC236}">
                  <a16:creationId xmlns:a16="http://schemas.microsoft.com/office/drawing/2014/main" id="{85D9B15C-F3EF-9B86-3390-B85A06761058}"/>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Windows Form</a:t>
              </a:r>
              <a:endParaRPr lang="en-US" sz="2800" b="1" dirty="0">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55909DF2-A3A0-E612-A0F2-4C7EB9B2BB01}"/>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74D75A68-DF50-CBF7-4E11-2C804CE6B9E5}"/>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E393B8C7-3A18-F561-C7CF-CC99A8E3095C}"/>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1ED6DB29-F12A-79CD-1EB2-5DCFB800A8A6}"/>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graphicFrame>
        <p:nvGraphicFramePr>
          <p:cNvPr id="8" name="Table 7">
            <a:extLst>
              <a:ext uri="{FF2B5EF4-FFF2-40B4-BE49-F238E27FC236}">
                <a16:creationId xmlns:a16="http://schemas.microsoft.com/office/drawing/2014/main" id="{3AE14BC3-A554-F2DD-2022-2B9161ACF5AE}"/>
              </a:ext>
            </a:extLst>
          </p:cNvPr>
          <p:cNvGraphicFramePr>
            <a:graphicFrameLocks noGrp="1"/>
          </p:cNvGraphicFramePr>
          <p:nvPr>
            <p:extLst>
              <p:ext uri="{D42A27DB-BD31-4B8C-83A1-F6EECF244321}">
                <p14:modId xmlns:p14="http://schemas.microsoft.com/office/powerpoint/2010/main" val="2699827739"/>
              </p:ext>
            </p:extLst>
          </p:nvPr>
        </p:nvGraphicFramePr>
        <p:xfrm>
          <a:off x="472699" y="1022126"/>
          <a:ext cx="11429999" cy="5303520"/>
        </p:xfrm>
        <a:graphic>
          <a:graphicData uri="http://schemas.openxmlformats.org/drawingml/2006/table">
            <a:tbl>
              <a:tblPr firstRow="1" bandRow="1"/>
              <a:tblGrid>
                <a:gridCol w="2719490">
                  <a:extLst>
                    <a:ext uri="{9D8B030D-6E8A-4147-A177-3AD203B41FA5}">
                      <a16:colId xmlns:a16="http://schemas.microsoft.com/office/drawing/2014/main" val="20000"/>
                    </a:ext>
                  </a:extLst>
                </a:gridCol>
                <a:gridCol w="8710509">
                  <a:extLst>
                    <a:ext uri="{9D8B030D-6E8A-4147-A177-3AD203B41FA5}">
                      <a16:colId xmlns:a16="http://schemas.microsoft.com/office/drawing/2014/main" val="20001"/>
                    </a:ext>
                  </a:extLst>
                </a:gridCol>
              </a:tblGrid>
              <a:tr h="352435">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400" b="1" dirty="0">
                          <a:latin typeface="Times New Roman" panose="02020603050405020304" pitchFamily="18" charset="0"/>
                          <a:cs typeface="Times New Roman" panose="02020603050405020304" pitchFamily="18" charset="0"/>
                        </a:rPr>
                        <a:t>Properties</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solidFill>
                      <a:srgbClr val="FFFF00"/>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b="1" dirty="0">
                          <a:latin typeface="Times New Roman" panose="02020603050405020304" pitchFamily="18" charset="0"/>
                          <a:cs typeface="Times New Roman" panose="02020603050405020304" pitchFamily="18" charset="0"/>
                        </a:rPr>
                        <a:t>Description</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10000"/>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MouseClick</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Occurs when the control is clicked by the mouse. (Inherited from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MouseDoubleClick</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Occurs when the control is double clicked by the mouse. (Inherited from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MouseDown</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Occurs when the mouse pointer is over the control and a mouse button is pressed.(Control)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MouseEnter</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Occurs when the mouse pointer enters the control.(Control)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MouseHover</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Occurs when the mouse pointer rests on the control(Control)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MouseLeave</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Occurs when the mouse pointer leaves the control.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2573701499"/>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MouseMove</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Occurs when the mouse pointer is moved over the control.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3312015435"/>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MouseUp</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Occurs when the mouse pointer is over the control and a mouse button is released.(Control)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485192706"/>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MouseWheel</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Occurs when the mouse wheel moves while the control has focus.(Control)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4142740895"/>
                  </a:ext>
                </a:extLst>
              </a:tr>
            </a:tbl>
          </a:graphicData>
        </a:graphic>
      </p:graphicFrame>
    </p:spTree>
    <p:extLst>
      <p:ext uri="{BB962C8B-B14F-4D97-AF65-F5344CB8AC3E}">
        <p14:creationId xmlns:p14="http://schemas.microsoft.com/office/powerpoint/2010/main" val="7635504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A17E8BFE-7224-2746-FA11-283C304ACE1D}"/>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A940B478-E61F-AD5E-29DB-1BF5A768B429}"/>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10B69EDA-A266-C10C-DDFE-497218928605}"/>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grpSp>
        <p:nvGrpSpPr>
          <p:cNvPr id="2" name="Group 1">
            <a:extLst>
              <a:ext uri="{FF2B5EF4-FFF2-40B4-BE49-F238E27FC236}">
                <a16:creationId xmlns:a16="http://schemas.microsoft.com/office/drawing/2014/main" id="{DB280C76-5117-E159-E330-EF6CC1BE3288}"/>
              </a:ext>
            </a:extLst>
          </p:cNvPr>
          <p:cNvGrpSpPr/>
          <p:nvPr/>
        </p:nvGrpSpPr>
        <p:grpSpPr>
          <a:xfrm>
            <a:off x="214393" y="296620"/>
            <a:ext cx="4620576" cy="508000"/>
            <a:chOff x="789624" y="1191463"/>
            <a:chExt cx="4620576" cy="508000"/>
          </a:xfrm>
        </p:grpSpPr>
        <p:sp>
          <p:nvSpPr>
            <p:cNvPr id="3" name="AutoShape 52">
              <a:extLst>
                <a:ext uri="{FF2B5EF4-FFF2-40B4-BE49-F238E27FC236}">
                  <a16:creationId xmlns:a16="http://schemas.microsoft.com/office/drawing/2014/main" id="{08E5BF93-1E98-03F5-469B-E907EF756ABA}"/>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Panel &amp; </a:t>
              </a:r>
              <a:r>
                <a:rPr lang="en-US" sz="2800" b="1" kern="1200" dirty="0" err="1">
                  <a:solidFill>
                    <a:prstClr val="black"/>
                  </a:solidFill>
                  <a:latin typeface="Cambria" panose="02040503050406030204" pitchFamily="18" charset="0"/>
                  <a:ea typeface="+mn-ea"/>
                  <a:cs typeface="+mn-cs"/>
                </a:rPr>
                <a:t>SplitContainer</a:t>
              </a:r>
              <a:endParaRPr lang="en-US" sz="2800" b="1"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5C3B3804-0413-A5FB-8FFF-82CDAA5149D1}"/>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F5D09B36-5B74-3E71-BC92-FDE619375B96}"/>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9CC3DA2D-14FA-A42A-0FDA-C6A4164F6EDE}"/>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72BB2EA3-C5AD-7FD8-EE28-0A235B5CF0E1}"/>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3">
            <a:extLst>
              <a:ext uri="{FF2B5EF4-FFF2-40B4-BE49-F238E27FC236}">
                <a16:creationId xmlns:a16="http://schemas.microsoft.com/office/drawing/2014/main" id="{4B7F6923-37AA-A84A-6D20-7375B821BD7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910" t="18066" r="47692" b="25332"/>
          <a:stretch/>
        </p:blipFill>
        <p:spPr bwMode="auto">
          <a:xfrm>
            <a:off x="7072393" y="957020"/>
            <a:ext cx="4781060"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ectangle 8">
            <a:extLst>
              <a:ext uri="{FF2B5EF4-FFF2-40B4-BE49-F238E27FC236}">
                <a16:creationId xmlns:a16="http://schemas.microsoft.com/office/drawing/2014/main" id="{85CB219B-11E8-6FB3-42CE-18980DFE3A24}"/>
              </a:ext>
            </a:extLst>
          </p:cNvPr>
          <p:cNvSpPr/>
          <p:nvPr/>
        </p:nvSpPr>
        <p:spPr>
          <a:xfrm>
            <a:off x="525843" y="1261820"/>
            <a:ext cx="6096000" cy="1938992"/>
          </a:xfrm>
          <a:prstGeom prst="rect">
            <a:avLst/>
          </a:prstGeom>
        </p:spPr>
        <p:txBody>
          <a:bodyPr>
            <a:spAutoFit/>
          </a:bodyPr>
          <a:lstStyle/>
          <a:p>
            <a:pPr algn="just">
              <a:buClrTx/>
              <a:buFontTx/>
              <a:buNone/>
            </a:pPr>
            <a:r>
              <a:rPr lang="en-US" sz="2400" kern="1200" dirty="0">
                <a:solidFill>
                  <a:prstClr val="black"/>
                </a:solidFill>
                <a:latin typeface="Times New Roman" panose="02020603050405020304" pitchFamily="18" charset="0"/>
                <a:ea typeface="+mn-ea"/>
                <a:cs typeface="Times New Roman" panose="02020603050405020304" pitchFamily="18" charset="0"/>
              </a:rPr>
              <a:t>The purpose of the Panel is to create areas so that we can arrange the controls on it to our liking, the controls will be grouped in the panel. You can move all controls inside by dragging the panel alone.</a:t>
            </a:r>
          </a:p>
        </p:txBody>
      </p:sp>
      <p:sp>
        <p:nvSpPr>
          <p:cNvPr id="10" name="Rectangle 9">
            <a:extLst>
              <a:ext uri="{FF2B5EF4-FFF2-40B4-BE49-F238E27FC236}">
                <a16:creationId xmlns:a16="http://schemas.microsoft.com/office/drawing/2014/main" id="{F7533CCD-3D7D-7034-6796-C975FC03C18E}"/>
              </a:ext>
            </a:extLst>
          </p:cNvPr>
          <p:cNvSpPr/>
          <p:nvPr/>
        </p:nvSpPr>
        <p:spPr>
          <a:xfrm>
            <a:off x="531530" y="3427179"/>
            <a:ext cx="3998210" cy="461665"/>
          </a:xfrm>
          <a:prstGeom prst="rect">
            <a:avLst/>
          </a:prstGeom>
        </p:spPr>
        <p:txBody>
          <a:bodyPr wrap="none">
            <a:spAutoFit/>
          </a:bodyPr>
          <a:lstStyle/>
          <a:p>
            <a:pPr marL="342900" indent="-342900" algn="just" fontAlgn="base">
              <a:spcBef>
                <a:spcPct val="20000"/>
              </a:spcBef>
              <a:spcAft>
                <a:spcPct val="0"/>
              </a:spcAft>
              <a:buClr>
                <a:srgbClr val="3DC5C5"/>
              </a:buClr>
              <a:buFont typeface="Wingdings" pitchFamily="2" charset="2"/>
              <a:buChar char="v"/>
            </a:pPr>
            <a:r>
              <a:rPr lang="en-US" sz="2400" dirty="0">
                <a:solidFill>
                  <a:srgbClr val="002060"/>
                </a:solidFill>
                <a:latin typeface="Times New Roman" panose="02020603050405020304" pitchFamily="18" charset="0"/>
                <a:ea typeface="+mn-ea"/>
                <a:cs typeface="Times New Roman" panose="02020603050405020304" pitchFamily="18" charset="0"/>
              </a:rPr>
              <a:t>Panel and </a:t>
            </a:r>
            <a:r>
              <a:rPr lang="en-US" sz="2400" dirty="0" err="1">
                <a:solidFill>
                  <a:srgbClr val="002060"/>
                </a:solidFill>
                <a:latin typeface="Times New Roman" panose="02020603050405020304" pitchFamily="18" charset="0"/>
                <a:ea typeface="+mn-ea"/>
                <a:cs typeface="Times New Roman" panose="02020603050405020304" pitchFamily="18" charset="0"/>
              </a:rPr>
              <a:t>FlowLayoutPanel</a:t>
            </a:r>
            <a:endParaRPr lang="en-US" sz="2400" dirty="0">
              <a:solidFill>
                <a:srgbClr val="002060"/>
              </a:solidFill>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00585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A500619A-83B6-651C-E862-3AF64030BDF9}"/>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CAC41376-501E-8756-02BB-055CAD895F00}"/>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A8692964-A19C-440E-24F8-DF189F301205}"/>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grpSp>
        <p:nvGrpSpPr>
          <p:cNvPr id="2" name="Group 1">
            <a:extLst>
              <a:ext uri="{FF2B5EF4-FFF2-40B4-BE49-F238E27FC236}">
                <a16:creationId xmlns:a16="http://schemas.microsoft.com/office/drawing/2014/main" id="{C4D95437-63D6-6AAB-01A5-C7535496EB34}"/>
              </a:ext>
            </a:extLst>
          </p:cNvPr>
          <p:cNvGrpSpPr/>
          <p:nvPr/>
        </p:nvGrpSpPr>
        <p:grpSpPr>
          <a:xfrm>
            <a:off x="206644" y="304370"/>
            <a:ext cx="4620576" cy="508000"/>
            <a:chOff x="789624" y="1191463"/>
            <a:chExt cx="4620576" cy="508000"/>
          </a:xfrm>
        </p:grpSpPr>
        <p:sp>
          <p:nvSpPr>
            <p:cNvPr id="3" name="AutoShape 52">
              <a:extLst>
                <a:ext uri="{FF2B5EF4-FFF2-40B4-BE49-F238E27FC236}">
                  <a16:creationId xmlns:a16="http://schemas.microsoft.com/office/drawing/2014/main" id="{DF1BE2FE-EE81-744F-8390-66FC823E53D3}"/>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Panel &amp; </a:t>
              </a:r>
              <a:r>
                <a:rPr lang="en-US" sz="2800" b="1" kern="1200" dirty="0" err="1">
                  <a:solidFill>
                    <a:prstClr val="black"/>
                  </a:solidFill>
                  <a:latin typeface="Cambria" panose="02040503050406030204" pitchFamily="18" charset="0"/>
                  <a:ea typeface="+mn-ea"/>
                  <a:cs typeface="+mn-cs"/>
                </a:rPr>
                <a:t>SplitContainer</a:t>
              </a:r>
              <a:endParaRPr lang="en-US" sz="2800" b="1"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22A687F3-EC9F-D103-9A04-292800E31274}"/>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4728B1D8-BE29-5F89-E9B5-7188A350E9A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B543CB16-6D28-0DCA-C400-AF8698B3D352}"/>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2354F966-CB41-FD93-489B-293350B5CB05}"/>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FAECC1EB-4346-5174-E525-C4253120F0B7}"/>
              </a:ext>
            </a:extLst>
          </p:cNvPr>
          <p:cNvPicPr>
            <a:picLocks noChangeAspect="1"/>
          </p:cNvPicPr>
          <p:nvPr/>
        </p:nvPicPr>
        <p:blipFill>
          <a:blip r:embed="rId3"/>
          <a:stretch>
            <a:fillRect/>
          </a:stretch>
        </p:blipFill>
        <p:spPr>
          <a:xfrm>
            <a:off x="2416444" y="1193370"/>
            <a:ext cx="5943600" cy="3733800"/>
          </a:xfrm>
          <a:prstGeom prst="rect">
            <a:avLst/>
          </a:prstGeom>
        </p:spPr>
      </p:pic>
    </p:spTree>
    <p:extLst>
      <p:ext uri="{BB962C8B-B14F-4D97-AF65-F5344CB8AC3E}">
        <p14:creationId xmlns:p14="http://schemas.microsoft.com/office/powerpoint/2010/main" val="35879013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56245E61-3EDC-CCD4-2482-9E8BF2240BFD}"/>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4F880A45-67B5-54C1-D09A-033F770DCE79}"/>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9E6D226B-40B0-AE98-F96B-DADE7C24F66E}"/>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grpSp>
        <p:nvGrpSpPr>
          <p:cNvPr id="2" name="Group 1">
            <a:extLst>
              <a:ext uri="{FF2B5EF4-FFF2-40B4-BE49-F238E27FC236}">
                <a16:creationId xmlns:a16="http://schemas.microsoft.com/office/drawing/2014/main" id="{23B0799A-5EA1-A27B-43BE-7FB816635502}"/>
              </a:ext>
            </a:extLst>
          </p:cNvPr>
          <p:cNvGrpSpPr/>
          <p:nvPr/>
        </p:nvGrpSpPr>
        <p:grpSpPr>
          <a:xfrm>
            <a:off x="198895" y="281123"/>
            <a:ext cx="4620576" cy="508000"/>
            <a:chOff x="789624" y="1191463"/>
            <a:chExt cx="4620576" cy="508000"/>
          </a:xfrm>
        </p:grpSpPr>
        <p:sp>
          <p:nvSpPr>
            <p:cNvPr id="3" name="AutoShape 52">
              <a:extLst>
                <a:ext uri="{FF2B5EF4-FFF2-40B4-BE49-F238E27FC236}">
                  <a16:creationId xmlns:a16="http://schemas.microsoft.com/office/drawing/2014/main" id="{CDA3892F-92EB-CDBE-C6FC-F0002B8011EE}"/>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Panel &amp; </a:t>
              </a:r>
              <a:r>
                <a:rPr lang="en-US" sz="2800" b="1" kern="1200" dirty="0" err="1">
                  <a:solidFill>
                    <a:prstClr val="black"/>
                  </a:solidFill>
                  <a:latin typeface="Cambria" panose="02040503050406030204" pitchFamily="18" charset="0"/>
                  <a:ea typeface="+mn-ea"/>
                  <a:cs typeface="+mn-cs"/>
                </a:rPr>
                <a:t>SplitContainer</a:t>
              </a:r>
              <a:endParaRPr lang="en-US" sz="2800" b="1"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50563229-896B-F0B3-8183-0F2D3769EA04}"/>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935E2832-5DF2-9F6E-3C23-85A09CB23E49}"/>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9EDA30C2-88D0-AAE2-6EB3-A16EBF0168C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789CDB41-092E-2487-0070-F8DC403C7D15}"/>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AB5693DE-6C99-3298-8834-354691EA7BB9}"/>
              </a:ext>
            </a:extLst>
          </p:cNvPr>
          <p:cNvPicPr>
            <a:picLocks noChangeAspect="1"/>
          </p:cNvPicPr>
          <p:nvPr/>
        </p:nvPicPr>
        <p:blipFill>
          <a:blip r:embed="rId3"/>
          <a:stretch>
            <a:fillRect/>
          </a:stretch>
        </p:blipFill>
        <p:spPr>
          <a:xfrm>
            <a:off x="1570495" y="893899"/>
            <a:ext cx="8410575" cy="5372100"/>
          </a:xfrm>
          <a:prstGeom prst="rect">
            <a:avLst/>
          </a:prstGeom>
        </p:spPr>
      </p:pic>
      <p:cxnSp>
        <p:nvCxnSpPr>
          <p:cNvPr id="9" name="Straight Arrow Connector 8">
            <a:extLst>
              <a:ext uri="{FF2B5EF4-FFF2-40B4-BE49-F238E27FC236}">
                <a16:creationId xmlns:a16="http://schemas.microsoft.com/office/drawing/2014/main" id="{A028E786-F295-E140-FA47-79B326E2CB8E}"/>
              </a:ext>
            </a:extLst>
          </p:cNvPr>
          <p:cNvCxnSpPr/>
          <p:nvPr/>
        </p:nvCxnSpPr>
        <p:spPr>
          <a:xfrm flipH="1">
            <a:off x="7334908" y="3935803"/>
            <a:ext cx="990600" cy="566318"/>
          </a:xfrm>
          <a:prstGeom prst="straightConnector1">
            <a:avLst/>
          </a:prstGeom>
          <a:noFill/>
          <a:ln w="38100" cap="flat" cmpd="sng" algn="ctr">
            <a:solidFill>
              <a:srgbClr val="FF0000"/>
            </a:solidFill>
            <a:prstDash val="solid"/>
            <a:tailEnd type="triangle"/>
          </a:ln>
          <a:effectLst/>
        </p:spPr>
      </p:cxnSp>
      <p:cxnSp>
        <p:nvCxnSpPr>
          <p:cNvPr id="10" name="Straight Arrow Connector 9">
            <a:extLst>
              <a:ext uri="{FF2B5EF4-FFF2-40B4-BE49-F238E27FC236}">
                <a16:creationId xmlns:a16="http://schemas.microsoft.com/office/drawing/2014/main" id="{2DCDEB4B-9513-3672-0535-DF7A4704742C}"/>
              </a:ext>
            </a:extLst>
          </p:cNvPr>
          <p:cNvCxnSpPr/>
          <p:nvPr/>
        </p:nvCxnSpPr>
        <p:spPr>
          <a:xfrm flipH="1" flipV="1">
            <a:off x="8032081" y="5128180"/>
            <a:ext cx="533400" cy="538582"/>
          </a:xfrm>
          <a:prstGeom prst="straightConnector1">
            <a:avLst/>
          </a:prstGeom>
          <a:noFill/>
          <a:ln w="38100" cap="flat" cmpd="sng" algn="ctr">
            <a:solidFill>
              <a:srgbClr val="FF0000"/>
            </a:solidFill>
            <a:prstDash val="solid"/>
            <a:tailEnd type="triangle"/>
          </a:ln>
          <a:effectLst/>
        </p:spPr>
      </p:cxnSp>
      <p:cxnSp>
        <p:nvCxnSpPr>
          <p:cNvPr id="11" name="Straight Arrow Connector 10">
            <a:extLst>
              <a:ext uri="{FF2B5EF4-FFF2-40B4-BE49-F238E27FC236}">
                <a16:creationId xmlns:a16="http://schemas.microsoft.com/office/drawing/2014/main" id="{CC908798-502C-5AF9-BA46-3AADFB224462}"/>
              </a:ext>
            </a:extLst>
          </p:cNvPr>
          <p:cNvCxnSpPr/>
          <p:nvPr/>
        </p:nvCxnSpPr>
        <p:spPr>
          <a:xfrm flipV="1">
            <a:off x="2659981" y="3881244"/>
            <a:ext cx="1447800" cy="109118"/>
          </a:xfrm>
          <a:prstGeom prst="straightConnector1">
            <a:avLst/>
          </a:prstGeom>
          <a:noFill/>
          <a:ln w="38100" cap="flat" cmpd="sng" algn="ctr">
            <a:solidFill>
              <a:srgbClr val="FF0000"/>
            </a:solidFill>
            <a:prstDash val="solid"/>
            <a:tailEnd type="triangle"/>
          </a:ln>
          <a:effectLst/>
        </p:spPr>
      </p:cxnSp>
    </p:spTree>
    <p:extLst>
      <p:ext uri="{BB962C8B-B14F-4D97-AF65-F5344CB8AC3E}">
        <p14:creationId xmlns:p14="http://schemas.microsoft.com/office/powerpoint/2010/main" val="2388236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8262CD2E-43AB-A30D-E367-17D67036C67D}"/>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4C1A14FE-152C-3E39-8D10-93B850773407}"/>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EAA6CF40-6360-CC26-5D4B-3A4C077C11DF}"/>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grpSp>
        <p:nvGrpSpPr>
          <p:cNvPr id="10" name="Group 9">
            <a:extLst>
              <a:ext uri="{FF2B5EF4-FFF2-40B4-BE49-F238E27FC236}">
                <a16:creationId xmlns:a16="http://schemas.microsoft.com/office/drawing/2014/main" id="{3E0E1D2F-C46D-013B-6306-92B93F17FD60}"/>
              </a:ext>
            </a:extLst>
          </p:cNvPr>
          <p:cNvGrpSpPr/>
          <p:nvPr/>
        </p:nvGrpSpPr>
        <p:grpSpPr>
          <a:xfrm>
            <a:off x="175647" y="292100"/>
            <a:ext cx="4620576" cy="508000"/>
            <a:chOff x="789624" y="1191463"/>
            <a:chExt cx="4620576" cy="508000"/>
          </a:xfrm>
        </p:grpSpPr>
        <p:sp>
          <p:nvSpPr>
            <p:cNvPr id="11" name="AutoShape 52">
              <a:extLst>
                <a:ext uri="{FF2B5EF4-FFF2-40B4-BE49-F238E27FC236}">
                  <a16:creationId xmlns:a16="http://schemas.microsoft.com/office/drawing/2014/main" id="{23D5E9BD-ABAB-75F5-8957-9EC5F14A4388}"/>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Panel &amp; </a:t>
              </a:r>
              <a:r>
                <a:rPr lang="en-US" sz="2800" b="1" kern="1200" dirty="0" err="1">
                  <a:solidFill>
                    <a:prstClr val="black"/>
                  </a:solidFill>
                  <a:latin typeface="Cambria" panose="02040503050406030204" pitchFamily="18" charset="0"/>
                  <a:ea typeface="+mn-ea"/>
                  <a:cs typeface="+mn-cs"/>
                </a:rPr>
                <a:t>SplitContainer</a:t>
              </a:r>
              <a:endParaRPr lang="en-US" sz="2800" b="1" kern="1200" dirty="0">
                <a:solidFill>
                  <a:prstClr val="black"/>
                </a:solidFill>
                <a:latin typeface="Cambria" panose="02040503050406030204" pitchFamily="18" charset="0"/>
                <a:ea typeface="+mn-ea"/>
                <a:cs typeface="+mn-cs"/>
              </a:endParaRPr>
            </a:p>
          </p:txBody>
        </p:sp>
        <p:grpSp>
          <p:nvGrpSpPr>
            <p:cNvPr id="12" name="Group 17">
              <a:extLst>
                <a:ext uri="{FF2B5EF4-FFF2-40B4-BE49-F238E27FC236}">
                  <a16:creationId xmlns:a16="http://schemas.microsoft.com/office/drawing/2014/main" id="{CCAF2F84-1847-08FF-CE0E-A63CC1160237}"/>
                </a:ext>
              </a:extLst>
            </p:cNvPr>
            <p:cNvGrpSpPr>
              <a:grpSpLocks/>
            </p:cNvGrpSpPr>
            <p:nvPr/>
          </p:nvGrpSpPr>
          <p:grpSpPr bwMode="auto">
            <a:xfrm>
              <a:off x="789624" y="1295400"/>
              <a:ext cx="353376" cy="272472"/>
              <a:chOff x="1110" y="2656"/>
              <a:chExt cx="1549" cy="1351"/>
            </a:xfrm>
          </p:grpSpPr>
          <p:sp>
            <p:nvSpPr>
              <p:cNvPr id="13" name="AutoShape 18">
                <a:extLst>
                  <a:ext uri="{FF2B5EF4-FFF2-40B4-BE49-F238E27FC236}">
                    <a16:creationId xmlns:a16="http://schemas.microsoft.com/office/drawing/2014/main" id="{02BEAE8A-A211-42E0-6F1C-C36D5C03E20B}"/>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14" name="AutoShape 19">
                <a:extLst>
                  <a:ext uri="{FF2B5EF4-FFF2-40B4-BE49-F238E27FC236}">
                    <a16:creationId xmlns:a16="http://schemas.microsoft.com/office/drawing/2014/main" id="{A0F69A99-C55F-F23E-D77F-FABD9931A767}"/>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15" name="AutoShape 20">
                <a:extLst>
                  <a:ext uri="{FF2B5EF4-FFF2-40B4-BE49-F238E27FC236}">
                    <a16:creationId xmlns:a16="http://schemas.microsoft.com/office/drawing/2014/main" id="{3253B646-1BE1-E9F6-A9E9-67B4FFF8D9FB}"/>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16" name="Picture 15">
            <a:extLst>
              <a:ext uri="{FF2B5EF4-FFF2-40B4-BE49-F238E27FC236}">
                <a16:creationId xmlns:a16="http://schemas.microsoft.com/office/drawing/2014/main" id="{5DAD744D-E198-6E60-A921-96E2DE0096B6}"/>
              </a:ext>
            </a:extLst>
          </p:cNvPr>
          <p:cNvPicPr>
            <a:picLocks noChangeAspect="1"/>
          </p:cNvPicPr>
          <p:nvPr/>
        </p:nvPicPr>
        <p:blipFill rotWithShape="1">
          <a:blip r:embed="rId3"/>
          <a:srcRect l="34187" t="15625" r="17789" b="20834"/>
          <a:stretch/>
        </p:blipFill>
        <p:spPr>
          <a:xfrm>
            <a:off x="2614047" y="1104900"/>
            <a:ext cx="6248401" cy="4648200"/>
          </a:xfrm>
          <a:prstGeom prst="rect">
            <a:avLst/>
          </a:prstGeom>
          <a:ln>
            <a:noFill/>
          </a:ln>
        </p:spPr>
      </p:pic>
      <p:cxnSp>
        <p:nvCxnSpPr>
          <p:cNvPr id="17" name="Straight Arrow Connector 16">
            <a:extLst>
              <a:ext uri="{FF2B5EF4-FFF2-40B4-BE49-F238E27FC236}">
                <a16:creationId xmlns:a16="http://schemas.microsoft.com/office/drawing/2014/main" id="{CCDC31D6-D6B5-0434-179C-D109B34A0206}"/>
              </a:ext>
            </a:extLst>
          </p:cNvPr>
          <p:cNvCxnSpPr/>
          <p:nvPr/>
        </p:nvCxnSpPr>
        <p:spPr>
          <a:xfrm flipH="1">
            <a:off x="6271647" y="3200400"/>
            <a:ext cx="1371600" cy="457200"/>
          </a:xfrm>
          <a:prstGeom prst="straightConnector1">
            <a:avLst/>
          </a:prstGeom>
          <a:noFill/>
          <a:ln w="38100" cap="flat" cmpd="sng" algn="ctr">
            <a:solidFill>
              <a:srgbClr val="FF0000"/>
            </a:solidFill>
            <a:prstDash val="solid"/>
            <a:tailEnd type="triangle"/>
          </a:ln>
          <a:effectLst/>
        </p:spPr>
      </p:cxnSp>
    </p:spTree>
    <p:extLst>
      <p:ext uri="{BB962C8B-B14F-4D97-AF65-F5344CB8AC3E}">
        <p14:creationId xmlns:p14="http://schemas.microsoft.com/office/powerpoint/2010/main" val="13048637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5E5F1E5B-F760-401B-8A61-F65B434D69ED}"/>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9F440D28-185C-29D6-37ED-27BC9AC434D7}"/>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8CCE996F-2CF0-89E4-DD87-4DAB2F7458FA}"/>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grpSp>
        <p:nvGrpSpPr>
          <p:cNvPr id="2" name="Group 1">
            <a:extLst>
              <a:ext uri="{FF2B5EF4-FFF2-40B4-BE49-F238E27FC236}">
                <a16:creationId xmlns:a16="http://schemas.microsoft.com/office/drawing/2014/main" id="{71DBBD99-65EA-9E93-19BB-2206FF3C0FDB}"/>
              </a:ext>
            </a:extLst>
          </p:cNvPr>
          <p:cNvGrpSpPr/>
          <p:nvPr/>
        </p:nvGrpSpPr>
        <p:grpSpPr>
          <a:xfrm>
            <a:off x="152400" y="312119"/>
            <a:ext cx="4620576" cy="508000"/>
            <a:chOff x="789624" y="1191463"/>
            <a:chExt cx="4620576" cy="508000"/>
          </a:xfrm>
        </p:grpSpPr>
        <p:sp>
          <p:nvSpPr>
            <p:cNvPr id="3" name="AutoShape 52">
              <a:extLst>
                <a:ext uri="{FF2B5EF4-FFF2-40B4-BE49-F238E27FC236}">
                  <a16:creationId xmlns:a16="http://schemas.microsoft.com/office/drawing/2014/main" id="{58C91E3A-BBF8-DDF3-32E3-BD0B326D32A0}"/>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Panel &amp; </a:t>
              </a:r>
              <a:r>
                <a:rPr lang="en-US" sz="2800" b="1" kern="1200" dirty="0" err="1">
                  <a:solidFill>
                    <a:prstClr val="black"/>
                  </a:solidFill>
                  <a:latin typeface="Cambria" panose="02040503050406030204" pitchFamily="18" charset="0"/>
                  <a:ea typeface="+mn-ea"/>
                  <a:cs typeface="+mn-cs"/>
                </a:rPr>
                <a:t>SplitContainer</a:t>
              </a:r>
              <a:endParaRPr lang="en-US" sz="2800" b="1"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1DF4F031-C8AC-A9B6-D049-CFB8E178CD58}"/>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09C77302-0FEA-CCD7-9689-F8C32073ADA2}"/>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BEFEBD77-7018-C0AA-27A6-65B5F5D67DE5}"/>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FDC0A688-1034-5D63-A987-8F61533A7951}"/>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541B86CA-4515-CEF8-8B24-79CAC0C6A582}"/>
              </a:ext>
            </a:extLst>
          </p:cNvPr>
          <p:cNvPicPr>
            <a:picLocks noChangeAspect="1"/>
          </p:cNvPicPr>
          <p:nvPr/>
        </p:nvPicPr>
        <p:blipFill rotWithShape="1">
          <a:blip r:embed="rId3"/>
          <a:srcRect l="17798" t="16666" r="17789" b="20833"/>
          <a:stretch/>
        </p:blipFill>
        <p:spPr>
          <a:xfrm>
            <a:off x="1752600" y="1201119"/>
            <a:ext cx="8380863" cy="4572036"/>
          </a:xfrm>
          <a:prstGeom prst="rect">
            <a:avLst/>
          </a:prstGeom>
        </p:spPr>
      </p:pic>
      <p:cxnSp>
        <p:nvCxnSpPr>
          <p:cNvPr id="9" name="Straight Arrow Connector 8">
            <a:extLst>
              <a:ext uri="{FF2B5EF4-FFF2-40B4-BE49-F238E27FC236}">
                <a16:creationId xmlns:a16="http://schemas.microsoft.com/office/drawing/2014/main" id="{7E9D5FF6-795A-7EFB-4F9F-044E39099C9E}"/>
              </a:ext>
            </a:extLst>
          </p:cNvPr>
          <p:cNvCxnSpPr/>
          <p:nvPr/>
        </p:nvCxnSpPr>
        <p:spPr>
          <a:xfrm>
            <a:off x="3025879" y="2801319"/>
            <a:ext cx="1219200" cy="762000"/>
          </a:xfrm>
          <a:prstGeom prst="straightConnector1">
            <a:avLst/>
          </a:prstGeom>
          <a:noFill/>
          <a:ln w="28575" cap="flat" cmpd="sng" algn="ctr">
            <a:solidFill>
              <a:srgbClr val="FF0000"/>
            </a:solidFill>
            <a:prstDash val="solid"/>
            <a:tailEnd type="triangle"/>
          </a:ln>
          <a:effectLst/>
        </p:spPr>
      </p:cxnSp>
      <p:cxnSp>
        <p:nvCxnSpPr>
          <p:cNvPr id="10" name="Straight Arrow Connector 9">
            <a:extLst>
              <a:ext uri="{FF2B5EF4-FFF2-40B4-BE49-F238E27FC236}">
                <a16:creationId xmlns:a16="http://schemas.microsoft.com/office/drawing/2014/main" id="{B246A340-BD42-584F-4434-6A9BD67F2317}"/>
              </a:ext>
            </a:extLst>
          </p:cNvPr>
          <p:cNvCxnSpPr/>
          <p:nvPr/>
        </p:nvCxnSpPr>
        <p:spPr>
          <a:xfrm flipH="1">
            <a:off x="5845279" y="4250293"/>
            <a:ext cx="1018208" cy="0"/>
          </a:xfrm>
          <a:prstGeom prst="straightConnector1">
            <a:avLst/>
          </a:prstGeom>
          <a:noFill/>
          <a:ln w="28575" cap="flat" cmpd="sng" algn="ctr">
            <a:solidFill>
              <a:srgbClr val="FF0000"/>
            </a:solidFill>
            <a:prstDash val="solid"/>
            <a:tailEnd type="triangle"/>
          </a:ln>
          <a:effectLst/>
        </p:spPr>
      </p:cxnSp>
    </p:spTree>
    <p:extLst>
      <p:ext uri="{BB962C8B-B14F-4D97-AF65-F5344CB8AC3E}">
        <p14:creationId xmlns:p14="http://schemas.microsoft.com/office/powerpoint/2010/main" val="832183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B704F40E-912E-D221-8DA7-7A57C0E64662}"/>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BAFE0789-8724-324A-60FA-A73DAD590ED2}"/>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044F201A-B59F-62EC-FB04-735D67C39D1C}"/>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grpSp>
        <p:nvGrpSpPr>
          <p:cNvPr id="2" name="Group 1">
            <a:extLst>
              <a:ext uri="{FF2B5EF4-FFF2-40B4-BE49-F238E27FC236}">
                <a16:creationId xmlns:a16="http://schemas.microsoft.com/office/drawing/2014/main" id="{6CDA2863-6544-A76E-82B5-192EA5A8DD5A}"/>
              </a:ext>
            </a:extLst>
          </p:cNvPr>
          <p:cNvGrpSpPr/>
          <p:nvPr/>
        </p:nvGrpSpPr>
        <p:grpSpPr>
          <a:xfrm>
            <a:off x="114300" y="306061"/>
            <a:ext cx="4620576" cy="508000"/>
            <a:chOff x="789624" y="1191463"/>
            <a:chExt cx="4620576" cy="508000"/>
          </a:xfrm>
        </p:grpSpPr>
        <p:sp>
          <p:nvSpPr>
            <p:cNvPr id="3" name="AutoShape 52">
              <a:extLst>
                <a:ext uri="{FF2B5EF4-FFF2-40B4-BE49-F238E27FC236}">
                  <a16:creationId xmlns:a16="http://schemas.microsoft.com/office/drawing/2014/main" id="{2E48F517-BA63-46CB-5C2D-7D960BCF7494}"/>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Panel &amp; </a:t>
              </a:r>
              <a:r>
                <a:rPr lang="en-US" sz="2800" b="1" kern="1200" dirty="0" err="1">
                  <a:solidFill>
                    <a:prstClr val="black"/>
                  </a:solidFill>
                  <a:latin typeface="Cambria" panose="02040503050406030204" pitchFamily="18" charset="0"/>
                  <a:ea typeface="+mn-ea"/>
                  <a:cs typeface="+mn-cs"/>
                </a:rPr>
                <a:t>SplitContainer</a:t>
              </a:r>
              <a:endParaRPr lang="en-US" sz="2800" b="1"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7BC7EDE3-51CD-FB5D-41E0-C1ADFB20EA66}"/>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3A69F156-6F4A-F7F5-7424-A7411B01EB20}"/>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28C15463-0CEF-59B7-DB92-07208476774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B333A55C-9556-250E-411E-9331843BF6FF}"/>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AC356CA8-EBBE-9B22-A280-C43CB23D2555}"/>
              </a:ext>
            </a:extLst>
          </p:cNvPr>
          <p:cNvPicPr>
            <a:picLocks noChangeAspect="1"/>
          </p:cNvPicPr>
          <p:nvPr/>
        </p:nvPicPr>
        <p:blipFill rotWithShape="1">
          <a:blip r:embed="rId3"/>
          <a:srcRect l="17789" t="5632" r="17789" b="21875"/>
          <a:stretch/>
        </p:blipFill>
        <p:spPr>
          <a:xfrm>
            <a:off x="2324100" y="1042661"/>
            <a:ext cx="7543800" cy="4772678"/>
          </a:xfrm>
          <a:prstGeom prst="rect">
            <a:avLst/>
          </a:prstGeom>
        </p:spPr>
      </p:pic>
      <p:cxnSp>
        <p:nvCxnSpPr>
          <p:cNvPr id="9" name="Straight Arrow Connector 8">
            <a:extLst>
              <a:ext uri="{FF2B5EF4-FFF2-40B4-BE49-F238E27FC236}">
                <a16:creationId xmlns:a16="http://schemas.microsoft.com/office/drawing/2014/main" id="{3F1B7965-2706-4C6E-E4E0-2FE15C317369}"/>
              </a:ext>
            </a:extLst>
          </p:cNvPr>
          <p:cNvCxnSpPr/>
          <p:nvPr/>
        </p:nvCxnSpPr>
        <p:spPr>
          <a:xfrm>
            <a:off x="3345290" y="3633461"/>
            <a:ext cx="1066800" cy="0"/>
          </a:xfrm>
          <a:prstGeom prst="straightConnector1">
            <a:avLst/>
          </a:prstGeom>
          <a:noFill/>
          <a:ln w="38100" cap="flat" cmpd="sng" algn="ctr">
            <a:solidFill>
              <a:srgbClr val="FF0000"/>
            </a:solidFill>
            <a:prstDash val="solid"/>
            <a:tailEnd type="triangle"/>
          </a:ln>
          <a:effectLst/>
        </p:spPr>
      </p:cxnSp>
      <p:cxnSp>
        <p:nvCxnSpPr>
          <p:cNvPr id="10" name="Straight Arrow Connector 9">
            <a:extLst>
              <a:ext uri="{FF2B5EF4-FFF2-40B4-BE49-F238E27FC236}">
                <a16:creationId xmlns:a16="http://schemas.microsoft.com/office/drawing/2014/main" id="{8989AECA-8864-3C29-858C-141962409154}"/>
              </a:ext>
            </a:extLst>
          </p:cNvPr>
          <p:cNvCxnSpPr/>
          <p:nvPr/>
        </p:nvCxnSpPr>
        <p:spPr>
          <a:xfrm flipH="1">
            <a:off x="7764890" y="3862061"/>
            <a:ext cx="228600" cy="609600"/>
          </a:xfrm>
          <a:prstGeom prst="straightConnector1">
            <a:avLst/>
          </a:prstGeom>
          <a:noFill/>
          <a:ln w="57150" cap="flat" cmpd="sng" algn="ctr">
            <a:solidFill>
              <a:srgbClr val="FF0000"/>
            </a:solidFill>
            <a:prstDash val="solid"/>
            <a:tailEnd type="triangle"/>
          </a:ln>
          <a:effectLst/>
        </p:spPr>
      </p:cxnSp>
    </p:spTree>
    <p:extLst>
      <p:ext uri="{BB962C8B-B14F-4D97-AF65-F5344CB8AC3E}">
        <p14:creationId xmlns:p14="http://schemas.microsoft.com/office/powerpoint/2010/main" val="37106197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7E621537-984E-BBFD-B55C-B7A2F5194329}"/>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A90A1D67-1DEB-33EE-4051-6158DDF14E6E}"/>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8AD29D7A-E959-95DF-C7B1-3572E2AE8B5E}"/>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grpSp>
        <p:nvGrpSpPr>
          <p:cNvPr id="2" name="Group 1">
            <a:extLst>
              <a:ext uri="{FF2B5EF4-FFF2-40B4-BE49-F238E27FC236}">
                <a16:creationId xmlns:a16="http://schemas.microsoft.com/office/drawing/2014/main" id="{DDEAD538-B159-CF4E-FB97-2D64C809B67F}"/>
              </a:ext>
            </a:extLst>
          </p:cNvPr>
          <p:cNvGrpSpPr/>
          <p:nvPr/>
        </p:nvGrpSpPr>
        <p:grpSpPr>
          <a:xfrm>
            <a:off x="152400" y="269465"/>
            <a:ext cx="4620576" cy="508000"/>
            <a:chOff x="789624" y="1191463"/>
            <a:chExt cx="4620576" cy="508000"/>
          </a:xfrm>
        </p:grpSpPr>
        <p:sp>
          <p:nvSpPr>
            <p:cNvPr id="3" name="AutoShape 52">
              <a:extLst>
                <a:ext uri="{FF2B5EF4-FFF2-40B4-BE49-F238E27FC236}">
                  <a16:creationId xmlns:a16="http://schemas.microsoft.com/office/drawing/2014/main" id="{62D21252-A7A9-2788-ACE6-F39CA4C1CBA0}"/>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Label</a:t>
              </a:r>
            </a:p>
          </p:txBody>
        </p:sp>
        <p:grpSp>
          <p:nvGrpSpPr>
            <p:cNvPr id="4" name="Group 17">
              <a:extLst>
                <a:ext uri="{FF2B5EF4-FFF2-40B4-BE49-F238E27FC236}">
                  <a16:creationId xmlns:a16="http://schemas.microsoft.com/office/drawing/2014/main" id="{94969BA7-8B24-0BD7-5DA4-5B251FF1792C}"/>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965C3DAB-CE97-F342-4DA5-02F2769DB588}"/>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657BED5E-B92F-C4B9-A3E1-F2057F6725CE}"/>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D63D82FC-E354-D59C-A1E0-3ADDC891606C}"/>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C6940AB7-290A-A7C7-07B0-C4C7967F130C}"/>
              </a:ext>
            </a:extLst>
          </p:cNvPr>
          <p:cNvPicPr>
            <a:picLocks noChangeAspect="1"/>
          </p:cNvPicPr>
          <p:nvPr/>
        </p:nvPicPr>
        <p:blipFill>
          <a:blip r:embed="rId3"/>
          <a:stretch>
            <a:fillRect/>
          </a:stretch>
        </p:blipFill>
        <p:spPr>
          <a:xfrm>
            <a:off x="4381500" y="4045190"/>
            <a:ext cx="3429000" cy="2148720"/>
          </a:xfrm>
          <a:prstGeom prst="rect">
            <a:avLst/>
          </a:prstGeom>
        </p:spPr>
      </p:pic>
      <p:sp>
        <p:nvSpPr>
          <p:cNvPr id="9" name="Rectangle 8">
            <a:extLst>
              <a:ext uri="{FF2B5EF4-FFF2-40B4-BE49-F238E27FC236}">
                <a16:creationId xmlns:a16="http://schemas.microsoft.com/office/drawing/2014/main" id="{B3337EF9-C2F3-8DEB-83CA-C35EA1D4395F}"/>
              </a:ext>
            </a:extLst>
          </p:cNvPr>
          <p:cNvSpPr/>
          <p:nvPr/>
        </p:nvSpPr>
        <p:spPr>
          <a:xfrm>
            <a:off x="470674" y="929865"/>
            <a:ext cx="7936788" cy="461665"/>
          </a:xfrm>
          <a:prstGeom prst="rect">
            <a:avLst/>
          </a:prstGeom>
        </p:spPr>
        <p:txBody>
          <a:bodyPr wrap="none">
            <a:spAutoFit/>
          </a:bodyPr>
          <a:lstStyle/>
          <a:p>
            <a:pPr>
              <a:buClrTx/>
              <a:buFontTx/>
              <a:buNone/>
            </a:pPr>
            <a:r>
              <a:rPr lang="en-US" sz="2400" kern="1200" dirty="0">
                <a:solidFill>
                  <a:prstClr val="black"/>
                </a:solidFill>
                <a:latin typeface="Times New Roman" panose="02020603050405020304" pitchFamily="18" charset="0"/>
                <a:ea typeface="+mn-ea"/>
                <a:cs typeface="Times New Roman" panose="02020603050405020304" pitchFamily="18" charset="0"/>
              </a:rPr>
              <a:t>Label is a control used to represent a string or text on the form.</a:t>
            </a:r>
          </a:p>
        </p:txBody>
      </p:sp>
      <p:graphicFrame>
        <p:nvGraphicFramePr>
          <p:cNvPr id="10" name="Table 9">
            <a:extLst>
              <a:ext uri="{FF2B5EF4-FFF2-40B4-BE49-F238E27FC236}">
                <a16:creationId xmlns:a16="http://schemas.microsoft.com/office/drawing/2014/main" id="{72A2441C-4691-F63D-0DB9-3711DFB10712}"/>
              </a:ext>
            </a:extLst>
          </p:cNvPr>
          <p:cNvGraphicFramePr>
            <a:graphicFrameLocks noGrp="1"/>
          </p:cNvGraphicFramePr>
          <p:nvPr>
            <p:extLst>
              <p:ext uri="{D42A27DB-BD31-4B8C-83A1-F6EECF244321}">
                <p14:modId xmlns:p14="http://schemas.microsoft.com/office/powerpoint/2010/main" val="162942987"/>
              </p:ext>
            </p:extLst>
          </p:nvPr>
        </p:nvGraphicFramePr>
        <p:xfrm>
          <a:off x="609600" y="1424439"/>
          <a:ext cx="10972800" cy="2380935"/>
        </p:xfrm>
        <a:graphic>
          <a:graphicData uri="http://schemas.openxmlformats.org/drawingml/2006/table">
            <a:tbl>
              <a:tblPr firstRow="1" firstCol="1" bandRow="1"/>
              <a:tblGrid>
                <a:gridCol w="3008912">
                  <a:extLst>
                    <a:ext uri="{9D8B030D-6E8A-4147-A177-3AD203B41FA5}">
                      <a16:colId xmlns:a16="http://schemas.microsoft.com/office/drawing/2014/main" val="20000"/>
                    </a:ext>
                  </a:extLst>
                </a:gridCol>
                <a:gridCol w="7963888">
                  <a:extLst>
                    <a:ext uri="{9D8B030D-6E8A-4147-A177-3AD203B41FA5}">
                      <a16:colId xmlns:a16="http://schemas.microsoft.com/office/drawing/2014/main" val="20001"/>
                    </a:ext>
                  </a:extLst>
                </a:gridCol>
              </a:tblGrid>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400" b="1" dirty="0">
                          <a:latin typeface="Times New Roman" panose="02020603050405020304" pitchFamily="18" charset="0"/>
                          <a:cs typeface="Times New Roman" panose="02020603050405020304" pitchFamily="18" charset="0"/>
                        </a:rPr>
                        <a:t>Properties</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b="1" dirty="0">
                          <a:latin typeface="Times New Roman" panose="02020603050405020304" pitchFamily="18" charset="0"/>
                          <a:cs typeface="Times New Roman" panose="02020603050405020304" pitchFamily="18" charset="0"/>
                        </a:rPr>
                        <a:t>Description</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0"/>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Name</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Label name, usually starting with </a:t>
                      </a:r>
                      <a:r>
                        <a:rPr lang="en-US" sz="2400" dirty="0" err="1">
                          <a:solidFill>
                            <a:srgbClr val="FF0000"/>
                          </a:solidFill>
                          <a:effectLst/>
                          <a:latin typeface="Cambria" panose="02040503050406030204" pitchFamily="18" charset="0"/>
                          <a:ea typeface="Times New Roman" panose="02020603050405020304" pitchFamily="18" charset="0"/>
                          <a:cs typeface="Times New Roman" panose="02020603050405020304" pitchFamily="18" charset="0"/>
                        </a:rPr>
                        <a:t>lbl</a:t>
                      </a:r>
                      <a:endParaRPr lang="en-US" sz="2400" dirty="0">
                        <a:solidFill>
                          <a:srgbClr val="FF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Text</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The displayed text string</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BackColor</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Background color</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ForeColor</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Text color</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Font</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Font Format</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068527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grpSp>
        <p:nvGrpSpPr>
          <p:cNvPr id="2" name="Group 1">
            <a:extLst>
              <a:ext uri="{FF2B5EF4-FFF2-40B4-BE49-F238E27FC236}">
                <a16:creationId xmlns:a16="http://schemas.microsoft.com/office/drawing/2014/main" id="{064DE7AC-7E06-0676-5ECD-FC6C1493BAE0}"/>
              </a:ext>
            </a:extLst>
          </p:cNvPr>
          <p:cNvGrpSpPr/>
          <p:nvPr/>
        </p:nvGrpSpPr>
        <p:grpSpPr>
          <a:xfrm>
            <a:off x="152400" y="304948"/>
            <a:ext cx="4620576" cy="508000"/>
            <a:chOff x="789624" y="1191463"/>
            <a:chExt cx="4620576" cy="508000"/>
          </a:xfrm>
        </p:grpSpPr>
        <p:sp>
          <p:nvSpPr>
            <p:cNvPr id="3" name="AutoShape 52">
              <a:extLst>
                <a:ext uri="{FF2B5EF4-FFF2-40B4-BE49-F238E27FC236}">
                  <a16:creationId xmlns:a16="http://schemas.microsoft.com/office/drawing/2014/main" id="{CE8F9F40-61DD-7346-4703-DCCB057B485F}"/>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en-US" sz="2800" b="1">
                  <a:latin typeface="Cambria" panose="02040503050406030204" pitchFamily="18" charset="0"/>
                </a:rPr>
                <a:t>Mục tiêu bài học</a:t>
              </a:r>
              <a:endParaRPr lang="en-US" sz="2800" b="1" kern="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44F3AC4A-5305-6F96-8C18-43C5D74712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A357810E-BD83-454E-8106-65298F2614BD}"/>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840B8BB5-8211-291C-7847-C32187EE633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4C26AE9A-9DD8-7E15-041C-437165D9822B}"/>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8" name="Content Placeholder 2">
            <a:extLst>
              <a:ext uri="{FF2B5EF4-FFF2-40B4-BE49-F238E27FC236}">
                <a16:creationId xmlns:a16="http://schemas.microsoft.com/office/drawing/2014/main" id="{8E6E6F45-0E21-2332-E20D-00463EF17E7E}"/>
              </a:ext>
            </a:extLst>
          </p:cNvPr>
          <p:cNvSpPr txBox="1">
            <a:spLocks/>
          </p:cNvSpPr>
          <p:nvPr/>
        </p:nvSpPr>
        <p:spPr>
          <a:xfrm>
            <a:off x="457200" y="935250"/>
            <a:ext cx="11215868"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v"/>
            </a:pPr>
            <a:r>
              <a:rPr lang="en-US" sz="2400">
                <a:latin typeface="Cambria" panose="02040503050406030204" pitchFamily="18" charset="0"/>
              </a:rPr>
              <a:t>Development Graphic User Interface with C#</a:t>
            </a:r>
          </a:p>
          <a:p>
            <a:pPr algn="just">
              <a:buFont typeface="Wingdings" panose="05000000000000000000" pitchFamily="2" charset="2"/>
              <a:buChar char="v"/>
            </a:pPr>
            <a:r>
              <a:rPr lang="en-US" sz="2400">
                <a:latin typeface="Cambria" panose="02040503050406030204" pitchFamily="18" charset="0"/>
              </a:rPr>
              <a:t>Design GUI as well with controls:</a:t>
            </a:r>
          </a:p>
          <a:p>
            <a:pPr lvl="1" algn="just"/>
            <a:endParaRPr lang="vi-VN" sz="2400" dirty="0">
              <a:latin typeface="Cambria" panose="02040503050406030204" pitchFamily="18" charset="0"/>
            </a:endParaRPr>
          </a:p>
        </p:txBody>
      </p:sp>
      <p:graphicFrame>
        <p:nvGraphicFramePr>
          <p:cNvPr id="9" name="Table 8">
            <a:extLst>
              <a:ext uri="{FF2B5EF4-FFF2-40B4-BE49-F238E27FC236}">
                <a16:creationId xmlns:a16="http://schemas.microsoft.com/office/drawing/2014/main" id="{EEE55D6D-98E5-7FD7-7238-4ABC49ADEF25}"/>
              </a:ext>
            </a:extLst>
          </p:cNvPr>
          <p:cNvGraphicFramePr>
            <a:graphicFrameLocks noGrp="1"/>
          </p:cNvGraphicFramePr>
          <p:nvPr>
            <p:extLst>
              <p:ext uri="{D42A27DB-BD31-4B8C-83A1-F6EECF244321}">
                <p14:modId xmlns:p14="http://schemas.microsoft.com/office/powerpoint/2010/main" val="3943049995"/>
              </p:ext>
            </p:extLst>
          </p:nvPr>
        </p:nvGraphicFramePr>
        <p:xfrm>
          <a:off x="518932" y="2009614"/>
          <a:ext cx="9022554" cy="3968496"/>
        </p:xfrm>
        <a:graphic>
          <a:graphicData uri="http://schemas.openxmlformats.org/drawingml/2006/table">
            <a:tbl>
              <a:tblPr firstRow="1" bandRow="1">
                <a:tableStyleId>{5C22544A-7EE6-4342-B048-85BDC9FD1C3A}</a:tableStyleId>
              </a:tblPr>
              <a:tblGrid>
                <a:gridCol w="4511277">
                  <a:extLst>
                    <a:ext uri="{9D8B030D-6E8A-4147-A177-3AD203B41FA5}">
                      <a16:colId xmlns:a16="http://schemas.microsoft.com/office/drawing/2014/main" val="20000"/>
                    </a:ext>
                  </a:extLst>
                </a:gridCol>
                <a:gridCol w="4511277">
                  <a:extLst>
                    <a:ext uri="{9D8B030D-6E8A-4147-A177-3AD203B41FA5}">
                      <a16:colId xmlns:a16="http://schemas.microsoft.com/office/drawing/2014/main" val="20001"/>
                    </a:ext>
                  </a:extLst>
                </a:gridCol>
              </a:tblGrid>
              <a:tr h="370840">
                <a:tc>
                  <a:txBody>
                    <a:bodyPr/>
                    <a:lstStyle/>
                    <a:p>
                      <a:pPr marL="914400" lvl="1" indent="-457200" algn="just" fontAlgn="base">
                        <a:spcBef>
                          <a:spcPct val="20000"/>
                        </a:spcBef>
                        <a:spcAft>
                          <a:spcPct val="0"/>
                        </a:spcAft>
                        <a:buClr>
                          <a:srgbClr val="3DC5C5"/>
                        </a:buClr>
                        <a:buFont typeface="Wingdings" panose="05000000000000000000" pitchFamily="2" charset="2"/>
                        <a:buChar char="ü"/>
                      </a:pPr>
                      <a:r>
                        <a:rPr lang="en-US" sz="2400" kern="0" dirty="0">
                          <a:solidFill>
                            <a:srgbClr val="002060"/>
                          </a:solidFill>
                          <a:latin typeface="Cambria" panose="02040503050406030204" pitchFamily="18" charset="0"/>
                        </a:rPr>
                        <a:t>Form</a:t>
                      </a:r>
                    </a:p>
                    <a:p>
                      <a:pPr marL="914400" lvl="1" indent="-457200" algn="just" fontAlgn="base">
                        <a:spcBef>
                          <a:spcPct val="20000"/>
                        </a:spcBef>
                        <a:spcAft>
                          <a:spcPct val="0"/>
                        </a:spcAft>
                        <a:buClr>
                          <a:srgbClr val="3DC5C5"/>
                        </a:buClr>
                        <a:buFont typeface="Wingdings" panose="05000000000000000000" pitchFamily="2" charset="2"/>
                        <a:buChar char="ü"/>
                      </a:pPr>
                      <a:r>
                        <a:rPr lang="en-US" sz="2400" kern="0" dirty="0">
                          <a:solidFill>
                            <a:srgbClr val="002060"/>
                          </a:solidFill>
                          <a:latin typeface="Cambria" panose="02040503050406030204" pitchFamily="18" charset="0"/>
                        </a:rPr>
                        <a:t>Label</a:t>
                      </a:r>
                    </a:p>
                    <a:p>
                      <a:pPr marL="914400" lvl="1" indent="-457200" algn="just" fontAlgn="base">
                        <a:spcBef>
                          <a:spcPct val="20000"/>
                        </a:spcBef>
                        <a:spcAft>
                          <a:spcPct val="0"/>
                        </a:spcAft>
                        <a:buClr>
                          <a:srgbClr val="3DC5C5"/>
                        </a:buClr>
                        <a:buFont typeface="Wingdings" panose="05000000000000000000" pitchFamily="2" charset="2"/>
                        <a:buChar char="ü"/>
                      </a:pPr>
                      <a:r>
                        <a:rPr lang="en-US" sz="2400" kern="0" dirty="0">
                          <a:solidFill>
                            <a:srgbClr val="002060"/>
                          </a:solidFill>
                          <a:latin typeface="Cambria" panose="02040503050406030204" pitchFamily="18" charset="0"/>
                        </a:rPr>
                        <a:t>Textbox</a:t>
                      </a:r>
                    </a:p>
                    <a:p>
                      <a:pPr marL="914400" lvl="1" indent="-457200" algn="just" fontAlgn="base">
                        <a:spcBef>
                          <a:spcPct val="20000"/>
                        </a:spcBef>
                        <a:spcAft>
                          <a:spcPct val="0"/>
                        </a:spcAft>
                        <a:buClr>
                          <a:srgbClr val="3DC5C5"/>
                        </a:buClr>
                        <a:buFont typeface="Wingdings" panose="05000000000000000000" pitchFamily="2" charset="2"/>
                        <a:buChar char="ü"/>
                      </a:pPr>
                      <a:r>
                        <a:rPr lang="en-US" sz="2400" kern="0" dirty="0">
                          <a:solidFill>
                            <a:srgbClr val="002060"/>
                          </a:solidFill>
                          <a:latin typeface="Cambria" panose="02040503050406030204" pitchFamily="18" charset="0"/>
                        </a:rPr>
                        <a:t>Button</a:t>
                      </a:r>
                    </a:p>
                    <a:p>
                      <a:pPr marL="914400" lvl="1" indent="-457200" algn="just" fontAlgn="base">
                        <a:spcBef>
                          <a:spcPct val="20000"/>
                        </a:spcBef>
                        <a:spcAft>
                          <a:spcPct val="0"/>
                        </a:spcAft>
                        <a:buClr>
                          <a:srgbClr val="3DC5C5"/>
                        </a:buClr>
                        <a:buFont typeface="Wingdings" panose="05000000000000000000" pitchFamily="2" charset="2"/>
                        <a:buChar char="ü"/>
                      </a:pPr>
                      <a:r>
                        <a:rPr lang="en-US" sz="2400" kern="0" dirty="0">
                          <a:solidFill>
                            <a:srgbClr val="002060"/>
                          </a:solidFill>
                          <a:latin typeface="Cambria" panose="02040503050406030204" pitchFamily="18" charset="0"/>
                        </a:rPr>
                        <a:t>Checkbox</a:t>
                      </a:r>
                    </a:p>
                    <a:p>
                      <a:pPr marL="914400" lvl="1" indent="-457200" algn="just" fontAlgn="base">
                        <a:spcBef>
                          <a:spcPct val="20000"/>
                        </a:spcBef>
                        <a:spcAft>
                          <a:spcPct val="0"/>
                        </a:spcAft>
                        <a:buClr>
                          <a:srgbClr val="3DC5C5"/>
                        </a:buClr>
                        <a:buFont typeface="Wingdings" panose="05000000000000000000" pitchFamily="2" charset="2"/>
                        <a:buChar char="ü"/>
                      </a:pPr>
                      <a:r>
                        <a:rPr lang="en-US" sz="2400" kern="0" dirty="0" err="1">
                          <a:solidFill>
                            <a:srgbClr val="002060"/>
                          </a:solidFill>
                          <a:latin typeface="Cambria" panose="02040503050406030204" pitchFamily="18" charset="0"/>
                        </a:rPr>
                        <a:t>RadioButton</a:t>
                      </a:r>
                      <a:endParaRPr lang="en-US" sz="2400" kern="0" dirty="0">
                        <a:solidFill>
                          <a:srgbClr val="002060"/>
                        </a:solidFill>
                        <a:latin typeface="Cambria" panose="02040503050406030204" pitchFamily="18" charset="0"/>
                      </a:endParaRPr>
                    </a:p>
                    <a:p>
                      <a:pPr marL="914400" marR="0" lvl="1" indent="-457200" algn="just" defTabSz="914400" rtl="0" eaLnBrk="1" fontAlgn="base" latinLnBrk="0" hangingPunct="1">
                        <a:lnSpc>
                          <a:spcPct val="100000"/>
                        </a:lnSpc>
                        <a:spcBef>
                          <a:spcPct val="20000"/>
                        </a:spcBef>
                        <a:spcAft>
                          <a:spcPct val="0"/>
                        </a:spcAft>
                        <a:buClr>
                          <a:srgbClr val="3DC5C5"/>
                        </a:buClr>
                        <a:buSzTx/>
                        <a:buFont typeface="Wingdings" panose="05000000000000000000" pitchFamily="2" charset="2"/>
                        <a:buChar char="ü"/>
                        <a:tabLst/>
                        <a:defRPr/>
                      </a:pPr>
                      <a:r>
                        <a:rPr lang="en-US" sz="2400" b="1" kern="0" dirty="0" err="1">
                          <a:solidFill>
                            <a:srgbClr val="002060"/>
                          </a:solidFill>
                          <a:latin typeface="Cambria" panose="02040503050406030204" pitchFamily="18" charset="0"/>
                          <a:ea typeface="+mn-ea"/>
                          <a:cs typeface="+mn-cs"/>
                        </a:rPr>
                        <a:t>Picturebox</a:t>
                      </a:r>
                      <a:endParaRPr lang="en-US" sz="2400" b="1" kern="0" dirty="0">
                        <a:solidFill>
                          <a:srgbClr val="002060"/>
                        </a:solidFill>
                        <a:latin typeface="Cambria" panose="02040503050406030204" pitchFamily="18" charset="0"/>
                        <a:ea typeface="+mn-ea"/>
                        <a:cs typeface="+mn-cs"/>
                      </a:endParaRPr>
                    </a:p>
                    <a:p>
                      <a:pPr marL="914400" marR="0" lvl="1" indent="-457200" algn="just" defTabSz="914400" rtl="0" eaLnBrk="1" fontAlgn="base" latinLnBrk="0" hangingPunct="1">
                        <a:lnSpc>
                          <a:spcPct val="100000"/>
                        </a:lnSpc>
                        <a:spcBef>
                          <a:spcPct val="20000"/>
                        </a:spcBef>
                        <a:spcAft>
                          <a:spcPct val="0"/>
                        </a:spcAft>
                        <a:buClr>
                          <a:srgbClr val="3DC5C5"/>
                        </a:buClr>
                        <a:buSzTx/>
                        <a:buFont typeface="Wingdings" panose="05000000000000000000" pitchFamily="2" charset="2"/>
                        <a:buChar char="ü"/>
                        <a:tabLst/>
                        <a:defRPr/>
                      </a:pPr>
                      <a:r>
                        <a:rPr lang="en-US" sz="2400" b="1" kern="0" dirty="0" err="1">
                          <a:solidFill>
                            <a:srgbClr val="002060"/>
                          </a:solidFill>
                          <a:latin typeface="Cambria" panose="02040503050406030204" pitchFamily="18" charset="0"/>
                          <a:ea typeface="+mn-ea"/>
                          <a:cs typeface="+mn-cs"/>
                        </a:rPr>
                        <a:t>DatetimePicker</a:t>
                      </a:r>
                      <a:endParaRPr lang="en-US" sz="2400" b="1" kern="0" dirty="0">
                        <a:solidFill>
                          <a:srgbClr val="002060"/>
                        </a:solidFill>
                        <a:latin typeface="Cambria" panose="02040503050406030204" pitchFamily="18" charset="0"/>
                        <a:ea typeface="+mn-ea"/>
                        <a:cs typeface="+mn-cs"/>
                      </a:endParaRPr>
                    </a:p>
                    <a:p>
                      <a:pPr marL="914400" marR="0" lvl="1" indent="-457200" algn="just" defTabSz="914400" rtl="0" eaLnBrk="1" fontAlgn="base" latinLnBrk="0" hangingPunct="1">
                        <a:lnSpc>
                          <a:spcPct val="100000"/>
                        </a:lnSpc>
                        <a:spcBef>
                          <a:spcPct val="20000"/>
                        </a:spcBef>
                        <a:spcAft>
                          <a:spcPct val="0"/>
                        </a:spcAft>
                        <a:buClr>
                          <a:srgbClr val="3DC5C5"/>
                        </a:buClr>
                        <a:buSzTx/>
                        <a:buFont typeface="Wingdings" panose="05000000000000000000" pitchFamily="2" charset="2"/>
                        <a:buChar char="ü"/>
                        <a:tabLst/>
                        <a:defRPr/>
                      </a:pPr>
                      <a:r>
                        <a:rPr lang="en-US" sz="2400" b="1" kern="0" dirty="0" err="1">
                          <a:solidFill>
                            <a:srgbClr val="002060"/>
                          </a:solidFill>
                          <a:latin typeface="Cambria" panose="02040503050406030204" pitchFamily="18" charset="0"/>
                          <a:ea typeface="+mn-ea"/>
                          <a:cs typeface="+mn-cs"/>
                        </a:rPr>
                        <a:t>Listbox</a:t>
                      </a:r>
                      <a:r>
                        <a:rPr lang="en-US" sz="2400" b="1" kern="0" baseline="0" dirty="0">
                          <a:solidFill>
                            <a:srgbClr val="002060"/>
                          </a:solidFill>
                          <a:latin typeface="Cambria" panose="02040503050406030204" pitchFamily="18" charset="0"/>
                          <a:ea typeface="+mn-ea"/>
                          <a:cs typeface="+mn-cs"/>
                        </a:rPr>
                        <a:t> &amp; </a:t>
                      </a:r>
                      <a:r>
                        <a:rPr lang="en-US" sz="2400" b="1" kern="0" baseline="0" dirty="0" err="1">
                          <a:solidFill>
                            <a:srgbClr val="002060"/>
                          </a:solidFill>
                          <a:latin typeface="Cambria" panose="02040503050406030204" pitchFamily="18" charset="0"/>
                          <a:ea typeface="+mn-ea"/>
                          <a:cs typeface="+mn-cs"/>
                        </a:rPr>
                        <a:t>Combobox</a:t>
                      </a:r>
                      <a:endParaRPr lang="en-US" sz="2400" dirty="0"/>
                    </a:p>
                  </a:txBody>
                  <a:tcPr>
                    <a:noFill/>
                  </a:tcPr>
                </a:tc>
                <a:tc>
                  <a:txBody>
                    <a:bodyPr/>
                    <a:lstStyle/>
                    <a:p>
                      <a:pPr marL="457200" marR="0" lvl="1" indent="0" algn="just" defTabSz="914400" rtl="0" eaLnBrk="1" fontAlgn="base" latinLnBrk="0" hangingPunct="1">
                        <a:lnSpc>
                          <a:spcPct val="100000"/>
                        </a:lnSpc>
                        <a:spcBef>
                          <a:spcPct val="20000"/>
                        </a:spcBef>
                        <a:spcAft>
                          <a:spcPct val="0"/>
                        </a:spcAft>
                        <a:buClr>
                          <a:srgbClr val="3DC5C5"/>
                        </a:buClr>
                        <a:buSzTx/>
                        <a:buFont typeface="Wingdings" panose="05000000000000000000" pitchFamily="2" charset="2"/>
                        <a:buNone/>
                        <a:tabLst/>
                        <a:defRPr/>
                      </a:pPr>
                      <a:endParaRPr lang="en-US" sz="2400" b="1" kern="0" dirty="0">
                        <a:solidFill>
                          <a:srgbClr val="FF0000"/>
                        </a:solidFill>
                        <a:latin typeface="Cambria" panose="02040503050406030204" pitchFamily="18" charset="0"/>
                        <a:ea typeface="+mn-ea"/>
                        <a:cs typeface="+mn-cs"/>
                      </a:endParaRPr>
                    </a:p>
                  </a:txBody>
                  <a:tcPr>
                    <a:noFill/>
                  </a:tcPr>
                </a:tc>
                <a:extLst>
                  <a:ext uri="{0D108BD9-81ED-4DB2-BD59-A6C34878D82A}">
                    <a16:rowId xmlns:a16="http://schemas.microsoft.com/office/drawing/2014/main" val="10000"/>
                  </a:ext>
                </a:extLst>
              </a:tr>
            </a:tbl>
          </a:graphicData>
        </a:graphic>
      </p:graphicFrame>
      <p:sp>
        <p:nvSpPr>
          <p:cNvPr id="10" name="TextBox 9">
            <a:extLst>
              <a:ext uri="{FF2B5EF4-FFF2-40B4-BE49-F238E27FC236}">
                <a16:creationId xmlns:a16="http://schemas.microsoft.com/office/drawing/2014/main" id="{D8FD5BDE-0B15-7491-F091-215ED5D1DDE5}"/>
              </a:ext>
            </a:extLst>
          </p:cNvPr>
          <p:cNvSpPr txBox="1"/>
          <p:nvPr/>
        </p:nvSpPr>
        <p:spPr>
          <a:xfrm>
            <a:off x="5787573" y="2186553"/>
            <a:ext cx="6128656" cy="2234458"/>
          </a:xfrm>
          <a:prstGeom prst="rect">
            <a:avLst/>
          </a:prstGeom>
          <a:noFill/>
        </p:spPr>
        <p:txBody>
          <a:bodyPr wrap="square">
            <a:spAutoFit/>
          </a:bodyPr>
          <a:lstStyle/>
          <a:p>
            <a:pPr marL="914400" lvl="1" indent="-457200" algn="just" fontAlgn="base">
              <a:spcBef>
                <a:spcPct val="20000"/>
              </a:spcBef>
              <a:spcAft>
                <a:spcPct val="0"/>
              </a:spcAft>
              <a:buClr>
                <a:srgbClr val="3DC5C5"/>
              </a:buClr>
              <a:buFont typeface="Wingdings" panose="05000000000000000000" pitchFamily="2" charset="2"/>
              <a:buChar char="ü"/>
            </a:pPr>
            <a:r>
              <a:rPr lang="en-US" sz="2400" b="1" kern="0">
                <a:solidFill>
                  <a:srgbClr val="002060"/>
                </a:solidFill>
                <a:latin typeface="Cambria" panose="02040503050406030204" pitchFamily="18" charset="0"/>
              </a:rPr>
              <a:t>RichTextbox</a:t>
            </a:r>
          </a:p>
          <a:p>
            <a:pPr marL="914400" lvl="1" indent="-457200" algn="just" fontAlgn="base">
              <a:spcBef>
                <a:spcPct val="20000"/>
              </a:spcBef>
              <a:spcAft>
                <a:spcPct val="0"/>
              </a:spcAft>
              <a:buClr>
                <a:srgbClr val="3DC5C5"/>
              </a:buClr>
              <a:buFont typeface="Wingdings" panose="05000000000000000000" pitchFamily="2" charset="2"/>
              <a:buChar char="ü"/>
            </a:pPr>
            <a:r>
              <a:rPr lang="en-US" sz="2400" b="1" kern="0">
                <a:solidFill>
                  <a:srgbClr val="002060"/>
                </a:solidFill>
                <a:latin typeface="Cambria" panose="02040503050406030204" pitchFamily="18" charset="0"/>
              </a:rPr>
              <a:t>ListView</a:t>
            </a:r>
          </a:p>
          <a:p>
            <a:pPr marL="914400" lvl="1" indent="-457200" algn="just" fontAlgn="base">
              <a:spcBef>
                <a:spcPct val="20000"/>
              </a:spcBef>
              <a:spcAft>
                <a:spcPct val="0"/>
              </a:spcAft>
              <a:buClr>
                <a:srgbClr val="3DC5C5"/>
              </a:buClr>
              <a:buFont typeface="Wingdings" panose="05000000000000000000" pitchFamily="2" charset="2"/>
              <a:buChar char="ü"/>
            </a:pPr>
            <a:r>
              <a:rPr lang="en-US" sz="2400" b="1" kern="0">
                <a:solidFill>
                  <a:srgbClr val="002060"/>
                </a:solidFill>
                <a:latin typeface="Cambria" panose="02040503050406030204" pitchFamily="18" charset="0"/>
              </a:rPr>
              <a:t>DataGridView</a:t>
            </a:r>
          </a:p>
          <a:p>
            <a:pPr marL="914400" lvl="1" indent="-457200" algn="just" fontAlgn="base">
              <a:spcBef>
                <a:spcPct val="20000"/>
              </a:spcBef>
              <a:spcAft>
                <a:spcPct val="0"/>
              </a:spcAft>
              <a:buClr>
                <a:srgbClr val="3DC5C5"/>
              </a:buClr>
              <a:buFont typeface="Wingdings" panose="05000000000000000000" pitchFamily="2" charset="2"/>
              <a:buChar char="ü"/>
            </a:pPr>
            <a:r>
              <a:rPr lang="en-US" sz="2400" b="1" kern="0">
                <a:solidFill>
                  <a:srgbClr val="002060"/>
                </a:solidFill>
                <a:latin typeface="Cambria" panose="02040503050406030204" pitchFamily="18" charset="0"/>
              </a:rPr>
              <a:t>TreeView</a:t>
            </a:r>
          </a:p>
          <a:p>
            <a:pPr marL="914400" lvl="1" indent="-457200" algn="just" fontAlgn="base">
              <a:spcBef>
                <a:spcPct val="20000"/>
              </a:spcBef>
              <a:spcAft>
                <a:spcPct val="0"/>
              </a:spcAft>
              <a:buClr>
                <a:srgbClr val="3DC5C5"/>
              </a:buClr>
              <a:buFont typeface="Wingdings" panose="05000000000000000000" pitchFamily="2" charset="2"/>
              <a:buChar char="ü"/>
            </a:pPr>
            <a:r>
              <a:rPr lang="en-US" sz="2400" b="1" kern="0">
                <a:solidFill>
                  <a:srgbClr val="002060"/>
                </a:solidFill>
                <a:latin typeface="Cambria" panose="02040503050406030204" pitchFamily="18" charset="0"/>
              </a:rPr>
              <a:t>Chart</a:t>
            </a:r>
            <a:endParaRPr lang="en-US" sz="2400" b="1" kern="0" dirty="0">
              <a:solidFill>
                <a:srgbClr val="002060"/>
              </a:solidFill>
              <a:latin typeface="Cambria" panose="02040503050406030204" pitchFamily="18" charset="0"/>
            </a:endParaRPr>
          </a:p>
        </p:txBody>
      </p:sp>
    </p:spTree>
    <p:extLst>
      <p:ext uri="{BB962C8B-B14F-4D97-AF65-F5344CB8AC3E}">
        <p14:creationId xmlns:p14="http://schemas.microsoft.com/office/powerpoint/2010/main" val="37031455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E8470B4A-3ECA-78C1-3C4B-BAA28B5C6933}"/>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BC941ED0-2F64-DFA4-813F-7E1B60B018D1}"/>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518BD322-996A-6AC5-D17D-878E89113026}"/>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grpSp>
        <p:nvGrpSpPr>
          <p:cNvPr id="2" name="Group 1">
            <a:extLst>
              <a:ext uri="{FF2B5EF4-FFF2-40B4-BE49-F238E27FC236}">
                <a16:creationId xmlns:a16="http://schemas.microsoft.com/office/drawing/2014/main" id="{F43094F2-8F61-3D7C-D50C-41E2546F28AD}"/>
              </a:ext>
            </a:extLst>
          </p:cNvPr>
          <p:cNvGrpSpPr/>
          <p:nvPr/>
        </p:nvGrpSpPr>
        <p:grpSpPr>
          <a:xfrm>
            <a:off x="160149" y="281122"/>
            <a:ext cx="4620576" cy="508000"/>
            <a:chOff x="789624" y="1191463"/>
            <a:chExt cx="4620576" cy="508000"/>
          </a:xfrm>
        </p:grpSpPr>
        <p:sp>
          <p:nvSpPr>
            <p:cNvPr id="3" name="AutoShape 52">
              <a:extLst>
                <a:ext uri="{FF2B5EF4-FFF2-40B4-BE49-F238E27FC236}">
                  <a16:creationId xmlns:a16="http://schemas.microsoft.com/office/drawing/2014/main" id="{109D48C9-ACD4-54DC-5E14-D5DC94187232}"/>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Textbox</a:t>
              </a:r>
            </a:p>
          </p:txBody>
        </p:sp>
        <p:grpSp>
          <p:nvGrpSpPr>
            <p:cNvPr id="4" name="Group 17">
              <a:extLst>
                <a:ext uri="{FF2B5EF4-FFF2-40B4-BE49-F238E27FC236}">
                  <a16:creationId xmlns:a16="http://schemas.microsoft.com/office/drawing/2014/main" id="{489BF206-0752-F6E9-CD6E-EAC35E7D7EC0}"/>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9DEB602E-AD77-70E7-FE75-AB57A6D99117}"/>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2B32DB28-1508-1AD1-B153-4270CAF7BB5F}"/>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696BE850-0D54-B14C-BB5B-D061327DBC30}"/>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CCE1AA00-B47A-AD92-BD01-9BA7C5E53114}"/>
              </a:ext>
            </a:extLst>
          </p:cNvPr>
          <p:cNvSpPr/>
          <p:nvPr/>
        </p:nvSpPr>
        <p:spPr>
          <a:xfrm>
            <a:off x="478423" y="941522"/>
            <a:ext cx="9239389" cy="461665"/>
          </a:xfrm>
          <a:prstGeom prst="rect">
            <a:avLst/>
          </a:prstGeom>
        </p:spPr>
        <p:txBody>
          <a:bodyPr wrap="none">
            <a:spAutoFit/>
          </a:bodyPr>
          <a:lstStyle/>
          <a:p>
            <a:pPr>
              <a:buClrTx/>
              <a:buFontTx/>
              <a:buNone/>
            </a:pPr>
            <a:r>
              <a:rPr lang="en-US" sz="2400" kern="1200" dirty="0" err="1">
                <a:solidFill>
                  <a:prstClr val="black"/>
                </a:solidFill>
                <a:latin typeface="Times New Roman" panose="02020603050405020304" pitchFamily="18" charset="0"/>
                <a:ea typeface="+mn-ea"/>
                <a:cs typeface="Times New Roman" panose="02020603050405020304" pitchFamily="18" charset="0"/>
              </a:rPr>
              <a:t>TextBox</a:t>
            </a:r>
            <a:r>
              <a:rPr lang="en-US" sz="2400" kern="1200" dirty="0">
                <a:solidFill>
                  <a:prstClr val="black"/>
                </a:solidFill>
                <a:latin typeface="Times New Roman" panose="02020603050405020304" pitchFamily="18" charset="0"/>
                <a:ea typeface="+mn-ea"/>
                <a:cs typeface="Times New Roman" panose="02020603050405020304" pitchFamily="18" charset="0"/>
              </a:rPr>
              <a:t> is used as a place for users to enter information into the program</a:t>
            </a:r>
          </a:p>
        </p:txBody>
      </p:sp>
      <p:pic>
        <p:nvPicPr>
          <p:cNvPr id="9" name="Picture 8">
            <a:extLst>
              <a:ext uri="{FF2B5EF4-FFF2-40B4-BE49-F238E27FC236}">
                <a16:creationId xmlns:a16="http://schemas.microsoft.com/office/drawing/2014/main" id="{92898B57-DC0D-32A0-E984-FFBE2047CBFA}"/>
              </a:ext>
            </a:extLst>
          </p:cNvPr>
          <p:cNvPicPr>
            <a:picLocks noChangeAspect="1"/>
          </p:cNvPicPr>
          <p:nvPr/>
        </p:nvPicPr>
        <p:blipFill>
          <a:blip r:embed="rId3"/>
          <a:stretch>
            <a:fillRect/>
          </a:stretch>
        </p:blipFill>
        <p:spPr>
          <a:xfrm>
            <a:off x="8465949" y="2084522"/>
            <a:ext cx="3589149" cy="2133600"/>
          </a:xfrm>
          <a:prstGeom prst="rect">
            <a:avLst/>
          </a:prstGeom>
        </p:spPr>
      </p:pic>
      <p:graphicFrame>
        <p:nvGraphicFramePr>
          <p:cNvPr id="10" name="Table 9">
            <a:extLst>
              <a:ext uri="{FF2B5EF4-FFF2-40B4-BE49-F238E27FC236}">
                <a16:creationId xmlns:a16="http://schemas.microsoft.com/office/drawing/2014/main" id="{1460A445-455B-CCC7-8D6C-3EE32D6BF6FD}"/>
              </a:ext>
            </a:extLst>
          </p:cNvPr>
          <p:cNvGraphicFramePr>
            <a:graphicFrameLocks noGrp="1"/>
          </p:cNvGraphicFramePr>
          <p:nvPr>
            <p:extLst>
              <p:ext uri="{D42A27DB-BD31-4B8C-83A1-F6EECF244321}">
                <p14:modId xmlns:p14="http://schemas.microsoft.com/office/powerpoint/2010/main" val="13374468"/>
              </p:ext>
            </p:extLst>
          </p:nvPr>
        </p:nvGraphicFramePr>
        <p:xfrm>
          <a:off x="693549" y="1522035"/>
          <a:ext cx="7543800" cy="4115946"/>
        </p:xfrm>
        <a:graphic>
          <a:graphicData uri="http://schemas.openxmlformats.org/drawingml/2006/table">
            <a:tbl>
              <a:tblPr firstRow="1" firstCol="1" bandRow="1"/>
              <a:tblGrid>
                <a:gridCol w="2057400">
                  <a:extLst>
                    <a:ext uri="{9D8B030D-6E8A-4147-A177-3AD203B41FA5}">
                      <a16:colId xmlns:a16="http://schemas.microsoft.com/office/drawing/2014/main" val="20000"/>
                    </a:ext>
                  </a:extLst>
                </a:gridCol>
                <a:gridCol w="5486400">
                  <a:extLst>
                    <a:ext uri="{9D8B030D-6E8A-4147-A177-3AD203B41FA5}">
                      <a16:colId xmlns:a16="http://schemas.microsoft.com/office/drawing/2014/main" val="20001"/>
                    </a:ext>
                  </a:extLst>
                </a:gridCol>
              </a:tblGrid>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400" b="1" dirty="0">
                          <a:latin typeface="Times New Roman" panose="02020603050405020304" pitchFamily="18" charset="0"/>
                          <a:cs typeface="Times New Roman" panose="02020603050405020304" pitchFamily="18" charset="0"/>
                        </a:rPr>
                        <a:t>Properties</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b="1" dirty="0">
                          <a:latin typeface="Times New Roman" panose="02020603050405020304" pitchFamily="18" charset="0"/>
                          <a:cs typeface="Times New Roman" panose="02020603050405020304" pitchFamily="18" charset="0"/>
                        </a:rPr>
                        <a:t>Description</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0"/>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Name</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Textbox name, usually starting with </a:t>
                      </a:r>
                      <a:r>
                        <a:rPr lang="en-US" sz="2200" dirty="0">
                          <a:solidFill>
                            <a:srgbClr val="FF0000"/>
                          </a:solidFill>
                          <a:effectLst/>
                          <a:latin typeface="Cambria" panose="02040503050406030204" pitchFamily="18" charset="0"/>
                          <a:ea typeface="Times New Roman" panose="02020603050405020304" pitchFamily="18" charset="0"/>
                          <a:cs typeface="Times New Roman" panose="02020603050405020304" pitchFamily="18" charset="0"/>
                        </a:rPr>
                        <a:t>txt</a:t>
                      </a:r>
                      <a:endParaRPr lang="en-US" sz="2200" dirty="0">
                        <a:solidFill>
                          <a:srgbClr val="FF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Text</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The displayed text string</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Enabled</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Determine if the textbox is active (true) or not (false)</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Multiline</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If set to true, the content in the textbox is written in multiple lines</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PasswordChar</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Declare a replacement character when entering a password (</a:t>
                      </a:r>
                      <a:r>
                        <a:rPr lang="en-US" sz="22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eg</a:t>
                      </a: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ReadOnly</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If set to true, the textbox is only readable, not allowed to edit the content</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8078454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37AA0816-0B68-CF93-C020-2D82D2CEE0AC}"/>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900A7E5D-E866-620F-C547-0C15E6C19AA2}"/>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B1801087-477E-C6B5-4EB8-0E4599DCE321}"/>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grpSp>
        <p:nvGrpSpPr>
          <p:cNvPr id="2" name="Group 1">
            <a:extLst>
              <a:ext uri="{FF2B5EF4-FFF2-40B4-BE49-F238E27FC236}">
                <a16:creationId xmlns:a16="http://schemas.microsoft.com/office/drawing/2014/main" id="{FB8BF594-D990-BEBF-24FA-5A2CDA86DB9C}"/>
              </a:ext>
            </a:extLst>
          </p:cNvPr>
          <p:cNvGrpSpPr/>
          <p:nvPr/>
        </p:nvGrpSpPr>
        <p:grpSpPr>
          <a:xfrm>
            <a:off x="175648" y="312119"/>
            <a:ext cx="4620576" cy="508000"/>
            <a:chOff x="789624" y="1191463"/>
            <a:chExt cx="4620576" cy="508000"/>
          </a:xfrm>
        </p:grpSpPr>
        <p:sp>
          <p:nvSpPr>
            <p:cNvPr id="3" name="AutoShape 52">
              <a:extLst>
                <a:ext uri="{FF2B5EF4-FFF2-40B4-BE49-F238E27FC236}">
                  <a16:creationId xmlns:a16="http://schemas.microsoft.com/office/drawing/2014/main" id="{42EA2E9B-ACBB-7430-6ABF-65130B3CD3E9}"/>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Demo</a:t>
              </a:r>
            </a:p>
          </p:txBody>
        </p:sp>
        <p:grpSp>
          <p:nvGrpSpPr>
            <p:cNvPr id="4" name="Group 17">
              <a:extLst>
                <a:ext uri="{FF2B5EF4-FFF2-40B4-BE49-F238E27FC236}">
                  <a16:creationId xmlns:a16="http://schemas.microsoft.com/office/drawing/2014/main" id="{9F580ABA-39D2-7E1B-64BC-672B447182AB}"/>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1AFE1153-FFC9-304A-2040-DC6EB03F7726}"/>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D42E2785-F1DF-33EF-DB4A-CCEDA51703F7}"/>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09CF0669-E1DD-8FAD-D2CA-AA041415CAAF}"/>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1CC9849C-36C4-B6BB-2FAA-5FA41837E9DB}"/>
              </a:ext>
            </a:extLst>
          </p:cNvPr>
          <p:cNvSpPr/>
          <p:nvPr/>
        </p:nvSpPr>
        <p:spPr>
          <a:xfrm>
            <a:off x="493922" y="972519"/>
            <a:ext cx="4523611" cy="461665"/>
          </a:xfrm>
          <a:prstGeom prst="rect">
            <a:avLst/>
          </a:prstGeom>
        </p:spPr>
        <p:txBody>
          <a:bodyPr wrap="none">
            <a:spAutoFit/>
          </a:bodyPr>
          <a:lstStyle/>
          <a:p>
            <a:pPr>
              <a:buClrTx/>
              <a:buFontTx/>
              <a:buNone/>
            </a:pPr>
            <a:r>
              <a:rPr lang="en-US" sz="2400" kern="1200" dirty="0">
                <a:solidFill>
                  <a:prstClr val="black"/>
                </a:solidFill>
                <a:latin typeface="Times New Roman" panose="02020603050405020304" pitchFamily="18" charset="0"/>
                <a:ea typeface="+mn-ea"/>
                <a:cs typeface="Times New Roman" panose="02020603050405020304" pitchFamily="18" charset="0"/>
              </a:rPr>
              <a:t>Design a Form to classify the GPA:</a:t>
            </a:r>
          </a:p>
        </p:txBody>
      </p:sp>
      <p:graphicFrame>
        <p:nvGraphicFramePr>
          <p:cNvPr id="9" name="Table 8">
            <a:extLst>
              <a:ext uri="{FF2B5EF4-FFF2-40B4-BE49-F238E27FC236}">
                <a16:creationId xmlns:a16="http://schemas.microsoft.com/office/drawing/2014/main" id="{25FFF890-28E6-F611-32BC-6B1775EC7B56}"/>
              </a:ext>
            </a:extLst>
          </p:cNvPr>
          <p:cNvGraphicFramePr>
            <a:graphicFrameLocks noGrp="1"/>
          </p:cNvGraphicFramePr>
          <p:nvPr>
            <p:extLst>
              <p:ext uri="{D42A27DB-BD31-4B8C-83A1-F6EECF244321}">
                <p14:modId xmlns:p14="http://schemas.microsoft.com/office/powerpoint/2010/main" val="3510087209"/>
              </p:ext>
            </p:extLst>
          </p:nvPr>
        </p:nvGraphicFramePr>
        <p:xfrm>
          <a:off x="1623448" y="1810719"/>
          <a:ext cx="8127999" cy="2225040"/>
        </p:xfrm>
        <a:graphic>
          <a:graphicData uri="http://schemas.openxmlformats.org/drawingml/2006/table">
            <a:tbl>
              <a:tblPr firstRow="1" bandRow="1"/>
              <a:tblGrid>
                <a:gridCol w="2709333">
                  <a:extLst>
                    <a:ext uri="{9D8B030D-6E8A-4147-A177-3AD203B41FA5}">
                      <a16:colId xmlns:a16="http://schemas.microsoft.com/office/drawing/2014/main" val="4087313699"/>
                    </a:ext>
                  </a:extLst>
                </a:gridCol>
                <a:gridCol w="2709333">
                  <a:extLst>
                    <a:ext uri="{9D8B030D-6E8A-4147-A177-3AD203B41FA5}">
                      <a16:colId xmlns:a16="http://schemas.microsoft.com/office/drawing/2014/main" val="689733597"/>
                    </a:ext>
                  </a:extLst>
                </a:gridCol>
                <a:gridCol w="2709333">
                  <a:extLst>
                    <a:ext uri="{9D8B030D-6E8A-4147-A177-3AD203B41FA5}">
                      <a16:colId xmlns:a16="http://schemas.microsoft.com/office/drawing/2014/main" val="570284322"/>
                    </a:ext>
                  </a:extLst>
                </a:gridCol>
              </a:tblGrid>
              <a:tr h="370840">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9pPr>
                    </a:lstStyle>
                    <a:p>
                      <a:r>
                        <a:rPr lang="en-US" dirty="0"/>
                        <a:t>GPA</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F81BD"/>
                    </a:solid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9pPr>
                    </a:lstStyle>
                    <a:p>
                      <a:r>
                        <a:rPr lang="en-US" dirty="0"/>
                        <a:t>Classification</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F81BD"/>
                    </a:solid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9pPr>
                    </a:lstStyle>
                    <a:p>
                      <a:r>
                        <a:rPr lang="en-US" dirty="0"/>
                        <a:t>Color</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F81BD"/>
                    </a:solidFill>
                  </a:tcPr>
                </a:tc>
                <a:extLst>
                  <a:ext uri="{0D108BD9-81ED-4DB2-BD59-A6C34878D82A}">
                    <a16:rowId xmlns:a16="http://schemas.microsoft.com/office/drawing/2014/main" val="1799792152"/>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4.00-3.67</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Excellent</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Blue</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extLst>
                  <a:ext uri="{0D108BD9-81ED-4DB2-BD59-A6C34878D82A}">
                    <a16:rowId xmlns:a16="http://schemas.microsoft.com/office/drawing/2014/main" val="567081734"/>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3.66-3.00</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20000"/>
                      </a:srgb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Very Good</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20000"/>
                      </a:srgb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Green</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20000"/>
                      </a:srgbClr>
                    </a:solidFill>
                  </a:tcPr>
                </a:tc>
                <a:extLst>
                  <a:ext uri="{0D108BD9-81ED-4DB2-BD59-A6C34878D82A}">
                    <a16:rowId xmlns:a16="http://schemas.microsoft.com/office/drawing/2014/main" val="628646888"/>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2.99-2.33</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Good</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Purple</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extLst>
                  <a:ext uri="{0D108BD9-81ED-4DB2-BD59-A6C34878D82A}">
                    <a16:rowId xmlns:a16="http://schemas.microsoft.com/office/drawing/2014/main" val="3786529773"/>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2.32-2.00</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20000"/>
                      </a:srgb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Fair</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20000"/>
                      </a:srgb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Orange</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20000"/>
                      </a:srgbClr>
                    </a:solidFill>
                  </a:tcPr>
                </a:tc>
                <a:extLst>
                  <a:ext uri="{0D108BD9-81ED-4DB2-BD59-A6C34878D82A}">
                    <a16:rowId xmlns:a16="http://schemas.microsoft.com/office/drawing/2014/main" val="2154609744"/>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Below 2.00</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Fail</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dirty="0"/>
                        <a:t>Red</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F81BD">
                        <a:tint val="40000"/>
                      </a:srgbClr>
                    </a:solidFill>
                  </a:tcPr>
                </a:tc>
                <a:extLst>
                  <a:ext uri="{0D108BD9-81ED-4DB2-BD59-A6C34878D82A}">
                    <a16:rowId xmlns:a16="http://schemas.microsoft.com/office/drawing/2014/main" val="2234941060"/>
                  </a:ext>
                </a:extLst>
              </a:tr>
            </a:tbl>
          </a:graphicData>
        </a:graphic>
      </p:graphicFrame>
    </p:spTree>
    <p:extLst>
      <p:ext uri="{BB962C8B-B14F-4D97-AF65-F5344CB8AC3E}">
        <p14:creationId xmlns:p14="http://schemas.microsoft.com/office/powerpoint/2010/main" val="23040244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F603E4C1-1F3F-D304-0D99-BDCA3F2616E1}"/>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FAC0A350-6A31-707F-D086-46E485D8A128}"/>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88A055D4-1E5E-7A46-6AF8-4F317B4D42F5}"/>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22</a:t>
            </a:fld>
            <a:endParaRPr/>
          </a:p>
        </p:txBody>
      </p:sp>
      <p:grpSp>
        <p:nvGrpSpPr>
          <p:cNvPr id="2" name="Group 1">
            <a:extLst>
              <a:ext uri="{FF2B5EF4-FFF2-40B4-BE49-F238E27FC236}">
                <a16:creationId xmlns:a16="http://schemas.microsoft.com/office/drawing/2014/main" id="{12C44C25-B813-FBC4-0548-4A5C68017F84}"/>
              </a:ext>
            </a:extLst>
          </p:cNvPr>
          <p:cNvGrpSpPr/>
          <p:nvPr/>
        </p:nvGrpSpPr>
        <p:grpSpPr>
          <a:xfrm>
            <a:off x="167898" y="265623"/>
            <a:ext cx="4620576" cy="508000"/>
            <a:chOff x="789624" y="1191463"/>
            <a:chExt cx="4620576" cy="508000"/>
          </a:xfrm>
        </p:grpSpPr>
        <p:sp>
          <p:nvSpPr>
            <p:cNvPr id="3" name="AutoShape 52">
              <a:extLst>
                <a:ext uri="{FF2B5EF4-FFF2-40B4-BE49-F238E27FC236}">
                  <a16:creationId xmlns:a16="http://schemas.microsoft.com/office/drawing/2014/main" id="{214E602E-F2D8-CC29-FA83-7DF43401B067}"/>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Checkbox &amp; </a:t>
              </a:r>
              <a:r>
                <a:rPr lang="en-US" sz="2800" b="1" kern="1200" dirty="0" err="1">
                  <a:solidFill>
                    <a:prstClr val="black"/>
                  </a:solidFill>
                  <a:latin typeface="Cambria" panose="02040503050406030204" pitchFamily="18" charset="0"/>
                  <a:ea typeface="+mn-ea"/>
                  <a:cs typeface="+mn-cs"/>
                </a:rPr>
                <a:t>RadioButton</a:t>
              </a:r>
              <a:endParaRPr lang="en-US" sz="2800" b="1"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998E5DC6-76B0-5004-A74A-ABEBA4E1F40B}"/>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FF415639-8C8C-C37C-B88D-09A66F4B39DB}"/>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EB232004-19EE-6E11-015F-769F5BD4865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9B7CEEAB-15B0-040E-573F-074ECE3B1523}"/>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A8F87282-AB11-B711-2D8B-554CDEB9ADAF}"/>
              </a:ext>
            </a:extLst>
          </p:cNvPr>
          <p:cNvPicPr>
            <a:picLocks noChangeAspect="1"/>
          </p:cNvPicPr>
          <p:nvPr/>
        </p:nvPicPr>
        <p:blipFill>
          <a:blip r:embed="rId3"/>
          <a:stretch>
            <a:fillRect/>
          </a:stretch>
        </p:blipFill>
        <p:spPr>
          <a:xfrm>
            <a:off x="6644898" y="675381"/>
            <a:ext cx="4600575" cy="2224356"/>
          </a:xfrm>
          <a:prstGeom prst="rect">
            <a:avLst/>
          </a:prstGeom>
        </p:spPr>
      </p:pic>
      <p:sp>
        <p:nvSpPr>
          <p:cNvPr id="9" name="Freeform 14">
            <a:extLst>
              <a:ext uri="{FF2B5EF4-FFF2-40B4-BE49-F238E27FC236}">
                <a16:creationId xmlns:a16="http://schemas.microsoft.com/office/drawing/2014/main" id="{3C5D4BB3-429B-1558-535D-CB64F730C22A}"/>
              </a:ext>
            </a:extLst>
          </p:cNvPr>
          <p:cNvSpPr/>
          <p:nvPr/>
        </p:nvSpPr>
        <p:spPr>
          <a:xfrm>
            <a:off x="7757829" y="2505131"/>
            <a:ext cx="1187356" cy="42184"/>
          </a:xfrm>
          <a:custGeom>
            <a:avLst/>
            <a:gdLst>
              <a:gd name="connsiteX0" fmla="*/ 0 w 1187356"/>
              <a:gd name="connsiteY0" fmla="*/ 0 h 42184"/>
              <a:gd name="connsiteX1" fmla="*/ 805218 w 1187356"/>
              <a:gd name="connsiteY1" fmla="*/ 13648 h 42184"/>
              <a:gd name="connsiteX2" fmla="*/ 1009935 w 1187356"/>
              <a:gd name="connsiteY2" fmla="*/ 27296 h 42184"/>
              <a:gd name="connsiteX3" fmla="*/ 1078174 w 1187356"/>
              <a:gd name="connsiteY3" fmla="*/ 40944 h 42184"/>
              <a:gd name="connsiteX4" fmla="*/ 1187356 w 1187356"/>
              <a:gd name="connsiteY4" fmla="*/ 40944 h 42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356" h="42184">
                <a:moveTo>
                  <a:pt x="0" y="0"/>
                </a:moveTo>
                <a:lnTo>
                  <a:pt x="805218" y="13648"/>
                </a:lnTo>
                <a:cubicBezTo>
                  <a:pt x="873584" y="15496"/>
                  <a:pt x="941884" y="20491"/>
                  <a:pt x="1009935" y="27296"/>
                </a:cubicBezTo>
                <a:cubicBezTo>
                  <a:pt x="1033017" y="29604"/>
                  <a:pt x="1055046" y="39165"/>
                  <a:pt x="1078174" y="40944"/>
                </a:cubicBezTo>
                <a:cubicBezTo>
                  <a:pt x="1114461" y="43735"/>
                  <a:pt x="1150962" y="40944"/>
                  <a:pt x="1187356" y="40944"/>
                </a:cubicBezTo>
              </a:path>
            </a:pathLst>
          </a:custGeom>
          <a:noFill/>
          <a:ln w="38100" cap="flat" cmpd="sng" algn="ctr">
            <a:solidFill>
              <a:srgbClr val="FF0000"/>
            </a:solidFill>
            <a:prstDash val="solid"/>
            <a:headEnd type="none" w="med" len="med"/>
            <a:tailEnd type="arrow"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0" name="Picture 9">
            <a:extLst>
              <a:ext uri="{FF2B5EF4-FFF2-40B4-BE49-F238E27FC236}">
                <a16:creationId xmlns:a16="http://schemas.microsoft.com/office/drawing/2014/main" id="{EF629360-C6D6-0DF3-F48C-4ADB07C8D4E8}"/>
              </a:ext>
            </a:extLst>
          </p:cNvPr>
          <p:cNvPicPr>
            <a:picLocks noChangeAspect="1"/>
          </p:cNvPicPr>
          <p:nvPr/>
        </p:nvPicPr>
        <p:blipFill>
          <a:blip r:embed="rId4"/>
          <a:stretch>
            <a:fillRect/>
          </a:stretch>
        </p:blipFill>
        <p:spPr>
          <a:xfrm>
            <a:off x="474799" y="3226765"/>
            <a:ext cx="4267826" cy="2845217"/>
          </a:xfrm>
          <a:prstGeom prst="rect">
            <a:avLst/>
          </a:prstGeom>
        </p:spPr>
      </p:pic>
      <p:sp>
        <p:nvSpPr>
          <p:cNvPr id="11" name="Freeform 16">
            <a:extLst>
              <a:ext uri="{FF2B5EF4-FFF2-40B4-BE49-F238E27FC236}">
                <a16:creationId xmlns:a16="http://schemas.microsoft.com/office/drawing/2014/main" id="{FF52C087-D969-DE8E-067A-3E4D49DA04A1}"/>
              </a:ext>
            </a:extLst>
          </p:cNvPr>
          <p:cNvSpPr/>
          <p:nvPr/>
        </p:nvSpPr>
        <p:spPr>
          <a:xfrm>
            <a:off x="1423163" y="5421823"/>
            <a:ext cx="1187356" cy="42184"/>
          </a:xfrm>
          <a:custGeom>
            <a:avLst/>
            <a:gdLst>
              <a:gd name="connsiteX0" fmla="*/ 0 w 1187356"/>
              <a:gd name="connsiteY0" fmla="*/ 0 h 42184"/>
              <a:gd name="connsiteX1" fmla="*/ 805218 w 1187356"/>
              <a:gd name="connsiteY1" fmla="*/ 13648 h 42184"/>
              <a:gd name="connsiteX2" fmla="*/ 1009935 w 1187356"/>
              <a:gd name="connsiteY2" fmla="*/ 27296 h 42184"/>
              <a:gd name="connsiteX3" fmla="*/ 1078174 w 1187356"/>
              <a:gd name="connsiteY3" fmla="*/ 40944 h 42184"/>
              <a:gd name="connsiteX4" fmla="*/ 1187356 w 1187356"/>
              <a:gd name="connsiteY4" fmla="*/ 40944 h 42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356" h="42184">
                <a:moveTo>
                  <a:pt x="0" y="0"/>
                </a:moveTo>
                <a:lnTo>
                  <a:pt x="805218" y="13648"/>
                </a:lnTo>
                <a:cubicBezTo>
                  <a:pt x="873584" y="15496"/>
                  <a:pt x="941884" y="20491"/>
                  <a:pt x="1009935" y="27296"/>
                </a:cubicBezTo>
                <a:cubicBezTo>
                  <a:pt x="1033017" y="29604"/>
                  <a:pt x="1055046" y="39165"/>
                  <a:pt x="1078174" y="40944"/>
                </a:cubicBezTo>
                <a:cubicBezTo>
                  <a:pt x="1114461" y="43735"/>
                  <a:pt x="1150962" y="40944"/>
                  <a:pt x="1187356" y="40944"/>
                </a:cubicBezTo>
              </a:path>
            </a:pathLst>
          </a:custGeom>
          <a:noFill/>
          <a:ln w="38100" cap="flat" cmpd="sng" algn="ctr">
            <a:solidFill>
              <a:srgbClr val="FF0000"/>
            </a:solidFill>
            <a:prstDash val="solid"/>
            <a:headEnd type="none" w="med" len="med"/>
            <a:tailEnd type="arrow"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2" name="Straight Arrow Connector 11">
            <a:extLst>
              <a:ext uri="{FF2B5EF4-FFF2-40B4-BE49-F238E27FC236}">
                <a16:creationId xmlns:a16="http://schemas.microsoft.com/office/drawing/2014/main" id="{159AC79F-8F47-EEAC-E655-B6AF096DC0B3}"/>
              </a:ext>
            </a:extLst>
          </p:cNvPr>
          <p:cNvCxnSpPr/>
          <p:nvPr/>
        </p:nvCxnSpPr>
        <p:spPr>
          <a:xfrm>
            <a:off x="1459201" y="4088002"/>
            <a:ext cx="1295400" cy="914400"/>
          </a:xfrm>
          <a:prstGeom prst="straightConnector1">
            <a:avLst/>
          </a:prstGeom>
          <a:noFill/>
          <a:ln w="9525" cap="flat" cmpd="sng" algn="ctr">
            <a:solidFill>
              <a:srgbClr val="FF0000"/>
            </a:solidFill>
            <a:prstDash val="solid"/>
            <a:tailEnd type="triangle"/>
          </a:ln>
          <a:effectLst/>
        </p:spPr>
      </p:cxnSp>
      <p:sp>
        <p:nvSpPr>
          <p:cNvPr id="13" name="Rectangle 12">
            <a:extLst>
              <a:ext uri="{FF2B5EF4-FFF2-40B4-BE49-F238E27FC236}">
                <a16:creationId xmlns:a16="http://schemas.microsoft.com/office/drawing/2014/main" id="{64B9BF2A-0E18-7654-DCCA-38D80B99ACB0}"/>
              </a:ext>
            </a:extLst>
          </p:cNvPr>
          <p:cNvSpPr/>
          <p:nvPr/>
        </p:nvSpPr>
        <p:spPr>
          <a:xfrm>
            <a:off x="268386" y="1048895"/>
            <a:ext cx="6096000" cy="1938992"/>
          </a:xfrm>
          <a:prstGeom prst="rect">
            <a:avLst/>
          </a:prstGeom>
        </p:spPr>
        <p:txBody>
          <a:bodyPr>
            <a:spAutoFit/>
          </a:bodyPr>
          <a:lstStyle/>
          <a:p>
            <a:pPr marL="342900" indent="-342900" algn="just">
              <a:buClrTx/>
              <a:buFont typeface="Arial" panose="020B0604020202020204" pitchFamily="34" charset="0"/>
              <a:buChar char="•"/>
            </a:pPr>
            <a:r>
              <a:rPr lang="en-US" sz="2400" kern="1200" dirty="0">
                <a:solidFill>
                  <a:prstClr val="black"/>
                </a:solidFill>
                <a:latin typeface="Times New Roman" panose="02020603050405020304" pitchFamily="18" charset="0"/>
                <a:ea typeface="+mn-ea"/>
                <a:cs typeface="Times New Roman" panose="02020603050405020304" pitchFamily="18" charset="0"/>
              </a:rPr>
              <a:t>Checkbox allows on the user interface to be able to select multiple options.</a:t>
            </a:r>
          </a:p>
          <a:p>
            <a:pPr marL="342900" indent="-342900" algn="just">
              <a:buClrTx/>
              <a:buFont typeface="Arial" panose="020B0604020202020204" pitchFamily="34" charset="0"/>
              <a:buChar char="•"/>
            </a:pPr>
            <a:r>
              <a:rPr lang="en-US" sz="2400" kern="1200" dirty="0" err="1">
                <a:solidFill>
                  <a:prstClr val="black"/>
                </a:solidFill>
                <a:latin typeface="Times New Roman" panose="02020603050405020304" pitchFamily="18" charset="0"/>
                <a:ea typeface="+mn-ea"/>
                <a:cs typeface="Times New Roman" panose="02020603050405020304" pitchFamily="18" charset="0"/>
              </a:rPr>
              <a:t>RadioButton</a:t>
            </a:r>
            <a:r>
              <a:rPr lang="en-US" sz="2400" kern="1200" dirty="0">
                <a:solidFill>
                  <a:prstClr val="black"/>
                </a:solidFill>
                <a:latin typeface="Times New Roman" panose="02020603050405020304" pitchFamily="18" charset="0"/>
                <a:ea typeface="+mn-ea"/>
                <a:cs typeface="Times New Roman" panose="02020603050405020304" pitchFamily="18" charset="0"/>
              </a:rPr>
              <a:t> allows on the user interface to select only 1 option. Must combine with </a:t>
            </a:r>
            <a:r>
              <a:rPr lang="en-US" sz="2400" kern="1200" dirty="0" err="1">
                <a:solidFill>
                  <a:prstClr val="black"/>
                </a:solidFill>
                <a:latin typeface="Times New Roman" panose="02020603050405020304" pitchFamily="18" charset="0"/>
                <a:ea typeface="+mn-ea"/>
                <a:cs typeface="Times New Roman" panose="02020603050405020304" pitchFamily="18" charset="0"/>
              </a:rPr>
              <a:t>GroupBox</a:t>
            </a:r>
            <a:r>
              <a:rPr lang="en-US" sz="2400" kern="1200" dirty="0">
                <a:solidFill>
                  <a:prstClr val="black"/>
                </a:solidFill>
                <a:latin typeface="Times New Roman" panose="02020603050405020304" pitchFamily="18" charset="0"/>
                <a:ea typeface="+mn-ea"/>
                <a:cs typeface="Times New Roman" panose="02020603050405020304" pitchFamily="18" charset="0"/>
              </a:rPr>
              <a:t> to group </a:t>
            </a:r>
            <a:r>
              <a:rPr lang="en-US" sz="2400" kern="1200" dirty="0" err="1">
                <a:solidFill>
                  <a:prstClr val="black"/>
                </a:solidFill>
                <a:latin typeface="Times New Roman" panose="02020603050405020304" pitchFamily="18" charset="0"/>
                <a:ea typeface="+mn-ea"/>
                <a:cs typeface="Times New Roman" panose="02020603050405020304" pitchFamily="18" charset="0"/>
              </a:rPr>
              <a:t>RadioButtons</a:t>
            </a:r>
            <a:r>
              <a:rPr lang="en-US" sz="2400" kern="1200" dirty="0">
                <a:solidFill>
                  <a:prstClr val="black"/>
                </a:solidFill>
                <a:latin typeface="Times New Roman" panose="02020603050405020304" pitchFamily="18" charset="0"/>
                <a:ea typeface="+mn-ea"/>
                <a:cs typeface="Times New Roman" panose="02020603050405020304" pitchFamily="18" charset="0"/>
              </a:rPr>
              <a:t> (required)</a:t>
            </a:r>
          </a:p>
        </p:txBody>
      </p:sp>
      <p:graphicFrame>
        <p:nvGraphicFramePr>
          <p:cNvPr id="14" name="Table 13">
            <a:extLst>
              <a:ext uri="{FF2B5EF4-FFF2-40B4-BE49-F238E27FC236}">
                <a16:creationId xmlns:a16="http://schemas.microsoft.com/office/drawing/2014/main" id="{1BDCC813-4FDF-9F6C-FD5A-4F5EBE76703C}"/>
              </a:ext>
            </a:extLst>
          </p:cNvPr>
          <p:cNvGraphicFramePr>
            <a:graphicFrameLocks noGrp="1"/>
          </p:cNvGraphicFramePr>
          <p:nvPr>
            <p:extLst>
              <p:ext uri="{D42A27DB-BD31-4B8C-83A1-F6EECF244321}">
                <p14:modId xmlns:p14="http://schemas.microsoft.com/office/powerpoint/2010/main" val="253923985"/>
              </p:ext>
            </p:extLst>
          </p:nvPr>
        </p:nvGraphicFramePr>
        <p:xfrm>
          <a:off x="4878758" y="3200628"/>
          <a:ext cx="6945497" cy="3057717"/>
        </p:xfrm>
        <a:graphic>
          <a:graphicData uri="http://schemas.openxmlformats.org/drawingml/2006/table">
            <a:tbl>
              <a:tblPr firstRow="1" firstCol="1" bandRow="1"/>
              <a:tblGrid>
                <a:gridCol w="2144897">
                  <a:extLst>
                    <a:ext uri="{9D8B030D-6E8A-4147-A177-3AD203B41FA5}">
                      <a16:colId xmlns:a16="http://schemas.microsoft.com/office/drawing/2014/main" val="20000"/>
                    </a:ext>
                  </a:extLst>
                </a:gridCol>
                <a:gridCol w="4800600">
                  <a:extLst>
                    <a:ext uri="{9D8B030D-6E8A-4147-A177-3AD203B41FA5}">
                      <a16:colId xmlns:a16="http://schemas.microsoft.com/office/drawing/2014/main" val="20001"/>
                    </a:ext>
                  </a:extLst>
                </a:gridCol>
              </a:tblGrid>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400" b="1" dirty="0">
                          <a:latin typeface="Times New Roman" panose="02020603050405020304" pitchFamily="18" charset="0"/>
                          <a:cs typeface="Times New Roman" panose="02020603050405020304" pitchFamily="18" charset="0"/>
                        </a:rPr>
                        <a:t>Properties</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b="1" dirty="0">
                          <a:latin typeface="Times New Roman" panose="02020603050405020304" pitchFamily="18" charset="0"/>
                          <a:cs typeface="Times New Roman" panose="02020603050405020304" pitchFamily="18" charset="0"/>
                        </a:rPr>
                        <a:t>Description</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0"/>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Name</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Control name, usually starting with </a:t>
                      </a:r>
                      <a:r>
                        <a:rPr lang="en-US" sz="2200" dirty="0" err="1">
                          <a:solidFill>
                            <a:srgbClr val="FF0000"/>
                          </a:solidFill>
                          <a:effectLst/>
                          <a:latin typeface="Cambria" panose="02040503050406030204" pitchFamily="18" charset="0"/>
                          <a:ea typeface="Times New Roman" panose="02020603050405020304" pitchFamily="18" charset="0"/>
                          <a:cs typeface="Times New Roman" panose="02020603050405020304" pitchFamily="18" charset="0"/>
                        </a:rPr>
                        <a:t>chk</a:t>
                      </a: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t>
                      </a:r>
                      <a:r>
                        <a:rPr lang="en-US" sz="22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CheckBox</a:t>
                      </a: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and </a:t>
                      </a:r>
                      <a:r>
                        <a:rPr lang="en-US" sz="2200" dirty="0">
                          <a:solidFill>
                            <a:srgbClr val="FF0000"/>
                          </a:solidFill>
                          <a:effectLst/>
                          <a:latin typeface="Cambria" panose="02040503050406030204" pitchFamily="18" charset="0"/>
                          <a:ea typeface="Times New Roman" panose="02020603050405020304" pitchFamily="18" charset="0"/>
                          <a:cs typeface="Times New Roman" panose="02020603050405020304" pitchFamily="18" charset="0"/>
                        </a:rPr>
                        <a:t>rad</a:t>
                      </a: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t>
                      </a:r>
                      <a:r>
                        <a:rPr lang="en-US" sz="2200" dirty="0" err="1">
                          <a:solidFill>
                            <a:srgbClr val="FF0000"/>
                          </a:solidFill>
                          <a:effectLst/>
                          <a:latin typeface="Cambria" panose="02040503050406030204" pitchFamily="18" charset="0"/>
                          <a:ea typeface="Times New Roman" panose="02020603050405020304" pitchFamily="18" charset="0"/>
                          <a:cs typeface="Times New Roman" panose="02020603050405020304" pitchFamily="18" charset="0"/>
                        </a:rPr>
                        <a:t>rbtn</a:t>
                      </a: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t>
                      </a:r>
                      <a:r>
                        <a:rPr lang="en-US" sz="22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RadioButton</a:t>
                      </a: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Text</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Control title, usually located to the right of that control</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86512">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Checked</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Control state, true is currently selected.</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6435459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EEAC10FC-84A3-B254-FDB0-1CDDFC81110D}"/>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6EC96E01-83C3-5BF8-239D-9A69FB240699}"/>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EE5A993A-6C0F-7A65-0D22-8BE993C31D36}"/>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endParaRPr/>
          </a:p>
        </p:txBody>
      </p:sp>
      <p:grpSp>
        <p:nvGrpSpPr>
          <p:cNvPr id="2" name="Group 1">
            <a:extLst>
              <a:ext uri="{FF2B5EF4-FFF2-40B4-BE49-F238E27FC236}">
                <a16:creationId xmlns:a16="http://schemas.microsoft.com/office/drawing/2014/main" id="{9BFCD8CF-DCBB-A677-ADA3-6B492AFBFAF0}"/>
              </a:ext>
            </a:extLst>
          </p:cNvPr>
          <p:cNvGrpSpPr/>
          <p:nvPr/>
        </p:nvGrpSpPr>
        <p:grpSpPr>
          <a:xfrm>
            <a:off x="152400" y="327617"/>
            <a:ext cx="4620576" cy="508000"/>
            <a:chOff x="789624" y="1191463"/>
            <a:chExt cx="4620576" cy="508000"/>
          </a:xfrm>
        </p:grpSpPr>
        <p:sp>
          <p:nvSpPr>
            <p:cNvPr id="3" name="AutoShape 52">
              <a:extLst>
                <a:ext uri="{FF2B5EF4-FFF2-40B4-BE49-F238E27FC236}">
                  <a16:creationId xmlns:a16="http://schemas.microsoft.com/office/drawing/2014/main" id="{0B1A4E9B-F666-FFD0-94E0-C68D02D2AC52}"/>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err="1">
                  <a:solidFill>
                    <a:prstClr val="black"/>
                  </a:solidFill>
                  <a:latin typeface="Cambria" panose="02040503050406030204" pitchFamily="18" charset="0"/>
                  <a:ea typeface="+mn-ea"/>
                  <a:cs typeface="+mn-cs"/>
                </a:rPr>
                <a:t>Picturebox</a:t>
              </a:r>
              <a:endParaRPr lang="en-US" sz="2800" b="1"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86B50E3E-6A80-E8CD-1AEF-590F0C0E6A84}"/>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DF28672A-CE97-A2F8-B6B0-174F0F538A5F}"/>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ED5DBD03-8BE2-0F96-BA1F-4064D41E1BD1}"/>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FBC25396-10A3-B5D8-4971-ABB6288967DF}"/>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2">
            <a:extLst>
              <a:ext uri="{FF2B5EF4-FFF2-40B4-BE49-F238E27FC236}">
                <a16:creationId xmlns:a16="http://schemas.microsoft.com/office/drawing/2014/main" id="{D519EB01-22A7-BDBF-493B-C6E8C17E9B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47200" y="600951"/>
            <a:ext cx="2286000" cy="27117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4">
            <a:extLst>
              <a:ext uri="{FF2B5EF4-FFF2-40B4-BE49-F238E27FC236}">
                <a16:creationId xmlns:a16="http://schemas.microsoft.com/office/drawing/2014/main" id="{83A0948B-9F7C-985B-9DC5-A32E4DDD6A5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01" t="45313" r="86164" b="33209"/>
          <a:stretch/>
        </p:blipFill>
        <p:spPr bwMode="auto">
          <a:xfrm>
            <a:off x="6934200" y="1292388"/>
            <a:ext cx="1604962" cy="1571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 name="Straight Arrow Connector 9">
            <a:extLst>
              <a:ext uri="{FF2B5EF4-FFF2-40B4-BE49-F238E27FC236}">
                <a16:creationId xmlns:a16="http://schemas.microsoft.com/office/drawing/2014/main" id="{F23FC323-4911-5D7E-B18A-D25FF1DC4195}"/>
              </a:ext>
            </a:extLst>
          </p:cNvPr>
          <p:cNvCxnSpPr/>
          <p:nvPr/>
        </p:nvCxnSpPr>
        <p:spPr>
          <a:xfrm>
            <a:off x="8229600" y="2283417"/>
            <a:ext cx="1143000" cy="0"/>
          </a:xfrm>
          <a:prstGeom prst="straightConnector1">
            <a:avLst/>
          </a:prstGeom>
          <a:noFill/>
          <a:ln w="38100" cap="flat" cmpd="sng" algn="ctr">
            <a:solidFill>
              <a:srgbClr val="FF0000"/>
            </a:solidFill>
            <a:prstDash val="solid"/>
            <a:tailEnd type="arrow"/>
          </a:ln>
          <a:effectLst/>
        </p:spPr>
      </p:cxnSp>
      <p:sp>
        <p:nvSpPr>
          <p:cNvPr id="11" name="Rectangle 10">
            <a:extLst>
              <a:ext uri="{FF2B5EF4-FFF2-40B4-BE49-F238E27FC236}">
                <a16:creationId xmlns:a16="http://schemas.microsoft.com/office/drawing/2014/main" id="{53BDA5E8-0D6D-548E-5323-9190C370805F}"/>
              </a:ext>
            </a:extLst>
          </p:cNvPr>
          <p:cNvSpPr/>
          <p:nvPr/>
        </p:nvSpPr>
        <p:spPr>
          <a:xfrm>
            <a:off x="326921" y="1535761"/>
            <a:ext cx="6707285" cy="461665"/>
          </a:xfrm>
          <a:prstGeom prst="rect">
            <a:avLst/>
          </a:prstGeom>
        </p:spPr>
        <p:txBody>
          <a:bodyPr wrap="none">
            <a:spAutoFit/>
          </a:bodyPr>
          <a:lstStyle/>
          <a:p>
            <a:pPr>
              <a:buClrTx/>
              <a:buFontTx/>
              <a:buNone/>
            </a:pPr>
            <a:r>
              <a:rPr lang="en-US" sz="2400" kern="1200" dirty="0" err="1">
                <a:solidFill>
                  <a:prstClr val="black"/>
                </a:solidFill>
                <a:latin typeface="Times New Roman" panose="02020603050405020304" pitchFamily="18" charset="0"/>
                <a:ea typeface="+mn-ea"/>
                <a:cs typeface="Times New Roman" panose="02020603050405020304" pitchFamily="18" charset="0"/>
              </a:rPr>
              <a:t>PictureBox</a:t>
            </a:r>
            <a:r>
              <a:rPr lang="en-US" sz="2400" kern="1200" dirty="0">
                <a:solidFill>
                  <a:prstClr val="black"/>
                </a:solidFill>
                <a:latin typeface="Times New Roman" panose="02020603050405020304" pitchFamily="18" charset="0"/>
                <a:ea typeface="+mn-ea"/>
                <a:cs typeface="Times New Roman" panose="02020603050405020304" pitchFamily="18" charset="0"/>
              </a:rPr>
              <a:t> is used to display images on the interface</a:t>
            </a:r>
          </a:p>
        </p:txBody>
      </p:sp>
      <p:graphicFrame>
        <p:nvGraphicFramePr>
          <p:cNvPr id="12" name="Table 11">
            <a:extLst>
              <a:ext uri="{FF2B5EF4-FFF2-40B4-BE49-F238E27FC236}">
                <a16:creationId xmlns:a16="http://schemas.microsoft.com/office/drawing/2014/main" id="{5D93406D-1A58-7763-A16E-D36BB71185D2}"/>
              </a:ext>
            </a:extLst>
          </p:cNvPr>
          <p:cNvGraphicFramePr>
            <a:graphicFrameLocks noGrp="1"/>
          </p:cNvGraphicFramePr>
          <p:nvPr>
            <p:extLst>
              <p:ext uri="{D42A27DB-BD31-4B8C-83A1-F6EECF244321}">
                <p14:modId xmlns:p14="http://schemas.microsoft.com/office/powerpoint/2010/main" val="321028090"/>
              </p:ext>
            </p:extLst>
          </p:nvPr>
        </p:nvGraphicFramePr>
        <p:xfrm>
          <a:off x="480910" y="3135926"/>
          <a:ext cx="8408782" cy="2429703"/>
        </p:xfrm>
        <a:graphic>
          <a:graphicData uri="http://schemas.openxmlformats.org/drawingml/2006/table">
            <a:tbl>
              <a:tblPr firstRow="1" firstCol="1" bandRow="1"/>
              <a:tblGrid>
                <a:gridCol w="3500138">
                  <a:extLst>
                    <a:ext uri="{9D8B030D-6E8A-4147-A177-3AD203B41FA5}">
                      <a16:colId xmlns:a16="http://schemas.microsoft.com/office/drawing/2014/main" val="20000"/>
                    </a:ext>
                  </a:extLst>
                </a:gridCol>
                <a:gridCol w="4908644">
                  <a:extLst>
                    <a:ext uri="{9D8B030D-6E8A-4147-A177-3AD203B41FA5}">
                      <a16:colId xmlns:a16="http://schemas.microsoft.com/office/drawing/2014/main" val="20001"/>
                    </a:ext>
                  </a:extLst>
                </a:gridCol>
              </a:tblGrid>
              <a:tr h="537972">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400" b="1" dirty="0">
                          <a:latin typeface="Times New Roman" panose="02020603050405020304" pitchFamily="18" charset="0"/>
                          <a:cs typeface="Times New Roman" panose="02020603050405020304" pitchFamily="18" charset="0"/>
                        </a:rPr>
                        <a:t>Properties</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b="1" dirty="0">
                          <a:latin typeface="Times New Roman" panose="02020603050405020304" pitchFamily="18" charset="0"/>
                          <a:cs typeface="Times New Roman" panose="02020603050405020304" pitchFamily="18" charset="0"/>
                        </a:rPr>
                        <a:t>Description</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0"/>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Name</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Control name, usually starting with </a:t>
                      </a:r>
                      <a:r>
                        <a:rPr lang="en-US" sz="2200" dirty="0">
                          <a:solidFill>
                            <a:srgbClr val="FF0000"/>
                          </a:solidFill>
                          <a:effectLst/>
                          <a:latin typeface="Cambria" panose="02040503050406030204" pitchFamily="18" charset="0"/>
                          <a:ea typeface="Times New Roman" panose="02020603050405020304" pitchFamily="18" charset="0"/>
                          <a:cs typeface="Times New Roman" panose="02020603050405020304" pitchFamily="18" charset="0"/>
                        </a:rPr>
                        <a:t>pic</a:t>
                      </a:r>
                      <a:endParaRPr lang="en-US" sz="2200" dirty="0">
                        <a:solidFill>
                          <a:srgbClr val="FF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a:latin typeface="Cambria" panose="02040503050406030204" pitchFamily="18" charset="0"/>
                        </a:rPr>
                        <a:t>BackgroundImage</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Used to display images</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86512">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err="1">
                          <a:latin typeface="Cambria" panose="02040503050406030204" pitchFamily="18" charset="0"/>
                        </a:rPr>
                        <a:t>BackgroundImageLayout</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Set the image appearance</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86512">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a:latin typeface="Cambria" panose="02040503050406030204" pitchFamily="18" charset="0"/>
                        </a:rPr>
                        <a:t>Image</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Used to display images</a:t>
                      </a: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86512">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a:latin typeface="Cambria" panose="02040503050406030204" pitchFamily="18" charset="0"/>
                        </a:rPr>
                        <a:t>SizeMode</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indent="0" algn="just" defTabSz="914400" rtl="0" eaLnBrk="1" fontAlgn="auto" latinLnBrk="0" hangingPunct="1">
                        <a:lnSpc>
                          <a:spcPct val="115000"/>
                        </a:lnSpc>
                        <a:spcBef>
                          <a:spcPts val="500"/>
                        </a:spcBef>
                        <a:spcAft>
                          <a:spcPts val="500"/>
                        </a:spcAft>
                        <a:buClrTx/>
                        <a:buSzTx/>
                        <a:buFontTx/>
                        <a:buNone/>
                        <a:tabLst/>
                        <a:defRPr/>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Set the image appearance</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7235289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E095F8ED-4E11-B2FF-E0DD-1D4C56AFEF93}"/>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82B93FED-7117-925F-BF60-CB6AC4864DB7}"/>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02A23782-8B89-34EC-E266-0E3C84DF9261}"/>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endParaRPr/>
          </a:p>
        </p:txBody>
      </p:sp>
      <p:grpSp>
        <p:nvGrpSpPr>
          <p:cNvPr id="2" name="Group 1">
            <a:extLst>
              <a:ext uri="{FF2B5EF4-FFF2-40B4-BE49-F238E27FC236}">
                <a16:creationId xmlns:a16="http://schemas.microsoft.com/office/drawing/2014/main" id="{22AF046F-DE98-EB86-3382-38D144F6512C}"/>
              </a:ext>
            </a:extLst>
          </p:cNvPr>
          <p:cNvGrpSpPr/>
          <p:nvPr/>
        </p:nvGrpSpPr>
        <p:grpSpPr>
          <a:xfrm>
            <a:off x="260888" y="337742"/>
            <a:ext cx="4620576" cy="508000"/>
            <a:chOff x="789624" y="1191463"/>
            <a:chExt cx="4620576" cy="508000"/>
          </a:xfrm>
        </p:grpSpPr>
        <p:sp>
          <p:nvSpPr>
            <p:cNvPr id="3" name="AutoShape 52">
              <a:extLst>
                <a:ext uri="{FF2B5EF4-FFF2-40B4-BE49-F238E27FC236}">
                  <a16:creationId xmlns:a16="http://schemas.microsoft.com/office/drawing/2014/main" id="{C6302435-04E8-2DE4-EDED-FCB795DE72E9}"/>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Demo</a:t>
              </a:r>
            </a:p>
          </p:txBody>
        </p:sp>
        <p:grpSp>
          <p:nvGrpSpPr>
            <p:cNvPr id="4" name="Group 17">
              <a:extLst>
                <a:ext uri="{FF2B5EF4-FFF2-40B4-BE49-F238E27FC236}">
                  <a16:creationId xmlns:a16="http://schemas.microsoft.com/office/drawing/2014/main" id="{281E5407-555B-E960-65E5-DE4002EBCAF5}"/>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066C04A0-9DAD-72DF-98AF-A31C05CEDF19}"/>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E51DFF3B-2E9F-7569-1F1B-5739865D2790}"/>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8BAA872C-1BAE-66CA-FC03-73FF2E4ABF6E}"/>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B00BAA0E-9D08-9256-ABD1-1AF6790E9986}"/>
              </a:ext>
            </a:extLst>
          </p:cNvPr>
          <p:cNvPicPr>
            <a:picLocks noChangeAspect="1"/>
          </p:cNvPicPr>
          <p:nvPr/>
        </p:nvPicPr>
        <p:blipFill>
          <a:blip r:embed="rId3"/>
          <a:stretch>
            <a:fillRect/>
          </a:stretch>
        </p:blipFill>
        <p:spPr>
          <a:xfrm>
            <a:off x="3859078" y="1656820"/>
            <a:ext cx="3611105" cy="2589782"/>
          </a:xfrm>
          <a:prstGeom prst="rect">
            <a:avLst/>
          </a:prstGeom>
        </p:spPr>
      </p:pic>
    </p:spTree>
    <p:extLst>
      <p:ext uri="{BB962C8B-B14F-4D97-AF65-F5344CB8AC3E}">
        <p14:creationId xmlns:p14="http://schemas.microsoft.com/office/powerpoint/2010/main" val="17705744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6D4CE3DE-69C2-5F44-3921-E70CD951AC60}"/>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20959938-2E23-F647-3609-09EB49EE84E3}"/>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2710B818-2FB7-B0DF-3521-8583A6247A68}"/>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25</a:t>
            </a:fld>
            <a:endParaRPr/>
          </a:p>
        </p:txBody>
      </p:sp>
      <p:pic>
        <p:nvPicPr>
          <p:cNvPr id="2" name="Picture 1">
            <a:extLst>
              <a:ext uri="{FF2B5EF4-FFF2-40B4-BE49-F238E27FC236}">
                <a16:creationId xmlns:a16="http://schemas.microsoft.com/office/drawing/2014/main" id="{857B364B-E6FE-623B-B7B9-0B725512D991}"/>
              </a:ext>
            </a:extLst>
          </p:cNvPr>
          <p:cNvPicPr>
            <a:picLocks noChangeAspect="1"/>
          </p:cNvPicPr>
          <p:nvPr/>
        </p:nvPicPr>
        <p:blipFill>
          <a:blip r:embed="rId3"/>
          <a:stretch>
            <a:fillRect/>
          </a:stretch>
        </p:blipFill>
        <p:spPr>
          <a:xfrm>
            <a:off x="3098799" y="1752454"/>
            <a:ext cx="3353091" cy="3353091"/>
          </a:xfrm>
          <a:prstGeom prst="rect">
            <a:avLst/>
          </a:prstGeom>
        </p:spPr>
      </p:pic>
      <p:grpSp>
        <p:nvGrpSpPr>
          <p:cNvPr id="3" name="Group 2">
            <a:extLst>
              <a:ext uri="{FF2B5EF4-FFF2-40B4-BE49-F238E27FC236}">
                <a16:creationId xmlns:a16="http://schemas.microsoft.com/office/drawing/2014/main" id="{9C701394-A2FD-4C31-ED17-A2D60347DC14}"/>
              </a:ext>
            </a:extLst>
          </p:cNvPr>
          <p:cNvGrpSpPr/>
          <p:nvPr/>
        </p:nvGrpSpPr>
        <p:grpSpPr>
          <a:xfrm>
            <a:off x="129449" y="253854"/>
            <a:ext cx="6172200" cy="508000"/>
            <a:chOff x="789624" y="1191463"/>
            <a:chExt cx="6172200" cy="508000"/>
          </a:xfrm>
        </p:grpSpPr>
        <p:sp>
          <p:nvSpPr>
            <p:cNvPr id="4" name="AutoShape 52">
              <a:extLst>
                <a:ext uri="{FF2B5EF4-FFF2-40B4-BE49-F238E27FC236}">
                  <a16:creationId xmlns:a16="http://schemas.microsoft.com/office/drawing/2014/main" id="{2A2731A3-E920-68BE-9C64-E2FC4779E8F1}"/>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err="1">
                  <a:solidFill>
                    <a:prstClr val="black"/>
                  </a:solidFill>
                  <a:latin typeface="Cambria" panose="02040503050406030204" pitchFamily="18" charset="0"/>
                  <a:ea typeface="+mn-ea"/>
                  <a:cs typeface="+mn-cs"/>
                </a:rPr>
                <a:t>DateTimePicker</a:t>
              </a:r>
              <a:r>
                <a:rPr lang="en-US" sz="2800" b="1" kern="1200" dirty="0">
                  <a:solidFill>
                    <a:prstClr val="black"/>
                  </a:solidFill>
                  <a:latin typeface="Cambria" panose="02040503050406030204" pitchFamily="18" charset="0"/>
                  <a:ea typeface="+mn-ea"/>
                  <a:cs typeface="+mn-cs"/>
                </a:rPr>
                <a:t> &amp; </a:t>
              </a:r>
              <a:r>
                <a:rPr lang="en-US" sz="2800" b="1" kern="1200" dirty="0" err="1">
                  <a:solidFill>
                    <a:prstClr val="black"/>
                  </a:solidFill>
                  <a:latin typeface="Cambria" panose="02040503050406030204" pitchFamily="18" charset="0"/>
                  <a:ea typeface="+mn-ea"/>
                  <a:cs typeface="+mn-cs"/>
                </a:rPr>
                <a:t>MonthCalendar</a:t>
              </a:r>
              <a:endParaRPr lang="en-US" sz="2800" b="1" kern="1200" dirty="0">
                <a:solidFill>
                  <a:prstClr val="black"/>
                </a:solidFill>
                <a:latin typeface="Cambria" panose="02040503050406030204" pitchFamily="18" charset="0"/>
                <a:ea typeface="+mn-ea"/>
                <a:cs typeface="+mn-cs"/>
              </a:endParaRPr>
            </a:p>
          </p:txBody>
        </p:sp>
        <p:grpSp>
          <p:nvGrpSpPr>
            <p:cNvPr id="5" name="Group 17">
              <a:extLst>
                <a:ext uri="{FF2B5EF4-FFF2-40B4-BE49-F238E27FC236}">
                  <a16:creationId xmlns:a16="http://schemas.microsoft.com/office/drawing/2014/main" id="{59F0BFEF-D726-F2F9-1B99-61E9F6B1CEA0}"/>
                </a:ext>
              </a:extLst>
            </p:cNvPr>
            <p:cNvGrpSpPr>
              <a:grpSpLocks/>
            </p:cNvGrpSpPr>
            <p:nvPr/>
          </p:nvGrpSpPr>
          <p:grpSpPr bwMode="auto">
            <a:xfrm>
              <a:off x="789624" y="1295400"/>
              <a:ext cx="353376" cy="272472"/>
              <a:chOff x="1110" y="2656"/>
              <a:chExt cx="1549" cy="1351"/>
            </a:xfrm>
          </p:grpSpPr>
          <p:sp>
            <p:nvSpPr>
              <p:cNvPr id="6" name="AutoShape 18">
                <a:extLst>
                  <a:ext uri="{FF2B5EF4-FFF2-40B4-BE49-F238E27FC236}">
                    <a16:creationId xmlns:a16="http://schemas.microsoft.com/office/drawing/2014/main" id="{2B891198-2F83-B3D3-08C9-1D8084C6E180}"/>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19">
                <a:extLst>
                  <a:ext uri="{FF2B5EF4-FFF2-40B4-BE49-F238E27FC236}">
                    <a16:creationId xmlns:a16="http://schemas.microsoft.com/office/drawing/2014/main" id="{15530A0B-CFC8-54AD-30BC-C5E2C9E90B5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8" name="AutoShape 20">
                <a:extLst>
                  <a:ext uri="{FF2B5EF4-FFF2-40B4-BE49-F238E27FC236}">
                    <a16:creationId xmlns:a16="http://schemas.microsoft.com/office/drawing/2014/main" id="{9441A346-0731-2310-76DA-65C45CB7A390}"/>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9" name="Rectangle 8">
            <a:extLst>
              <a:ext uri="{FF2B5EF4-FFF2-40B4-BE49-F238E27FC236}">
                <a16:creationId xmlns:a16="http://schemas.microsoft.com/office/drawing/2014/main" id="{758E65B8-1D38-131C-6A6A-EC3AFA2009CC}"/>
              </a:ext>
            </a:extLst>
          </p:cNvPr>
          <p:cNvSpPr/>
          <p:nvPr/>
        </p:nvSpPr>
        <p:spPr>
          <a:xfrm>
            <a:off x="356583" y="914254"/>
            <a:ext cx="6587060" cy="461665"/>
          </a:xfrm>
          <a:prstGeom prst="rect">
            <a:avLst/>
          </a:prstGeom>
        </p:spPr>
        <p:txBody>
          <a:bodyPr wrap="none">
            <a:spAutoFit/>
          </a:bodyPr>
          <a:lstStyle/>
          <a:p>
            <a:pPr>
              <a:buClrTx/>
              <a:buFontTx/>
              <a:buNone/>
            </a:pPr>
            <a:r>
              <a:rPr lang="en-US" sz="2400" kern="1200" dirty="0">
                <a:solidFill>
                  <a:prstClr val="black"/>
                </a:solidFill>
                <a:latin typeface="Times New Roman" panose="02020603050405020304" pitchFamily="18" charset="0"/>
                <a:ea typeface="+mn-ea"/>
                <a:cs typeface="Times New Roman" panose="02020603050405020304" pitchFamily="18" charset="0"/>
              </a:rPr>
              <a:t>The </a:t>
            </a:r>
            <a:r>
              <a:rPr lang="en-US" sz="2400" kern="1200" dirty="0" err="1">
                <a:solidFill>
                  <a:prstClr val="black"/>
                </a:solidFill>
                <a:latin typeface="Times New Roman" panose="02020603050405020304" pitchFamily="18" charset="0"/>
                <a:ea typeface="+mn-ea"/>
                <a:cs typeface="Times New Roman" panose="02020603050405020304" pitchFamily="18" charset="0"/>
              </a:rPr>
              <a:t>DatePicker</a:t>
            </a:r>
            <a:r>
              <a:rPr lang="en-US" sz="2400" kern="1200" dirty="0">
                <a:solidFill>
                  <a:prstClr val="black"/>
                </a:solidFill>
                <a:latin typeface="Times New Roman" panose="02020603050405020304" pitchFamily="18" charset="0"/>
                <a:ea typeface="+mn-ea"/>
                <a:cs typeface="Times New Roman" panose="02020603050405020304" pitchFamily="18" charset="0"/>
              </a:rPr>
              <a:t> controls are used to display the date</a:t>
            </a:r>
          </a:p>
        </p:txBody>
      </p:sp>
      <p:sp>
        <p:nvSpPr>
          <p:cNvPr id="10" name="Rectangle 9">
            <a:extLst>
              <a:ext uri="{FF2B5EF4-FFF2-40B4-BE49-F238E27FC236}">
                <a16:creationId xmlns:a16="http://schemas.microsoft.com/office/drawing/2014/main" id="{20EDBA2A-4006-15DE-8F74-6B851AAAAE0C}"/>
              </a:ext>
            </a:extLst>
          </p:cNvPr>
          <p:cNvSpPr/>
          <p:nvPr/>
        </p:nvSpPr>
        <p:spPr>
          <a:xfrm>
            <a:off x="6451890" y="2223795"/>
            <a:ext cx="2725455" cy="461665"/>
          </a:xfrm>
          <a:prstGeom prst="rect">
            <a:avLst/>
          </a:prstGeom>
        </p:spPr>
        <p:txBody>
          <a:bodyPr wrap="square">
            <a:spAutoFit/>
          </a:bodyPr>
          <a:lstStyle/>
          <a:p>
            <a:pPr algn="just">
              <a:buClrTx/>
              <a:buFontTx/>
              <a:buNone/>
            </a:pPr>
            <a:r>
              <a:rPr lang="en-US" sz="2400" kern="1200">
                <a:solidFill>
                  <a:prstClr val="black"/>
                </a:solidFill>
                <a:latin typeface="Cambria" panose="02040503050406030204" pitchFamily="18" charset="0"/>
                <a:ea typeface="Calibri" panose="020F0502020204030204" pitchFamily="34" charset="0"/>
                <a:cs typeface="+mn-cs"/>
              </a:rPr>
              <a:t>DateTimePicker </a:t>
            </a:r>
          </a:p>
        </p:txBody>
      </p:sp>
      <p:sp>
        <p:nvSpPr>
          <p:cNvPr id="11" name="Rectangle 10">
            <a:extLst>
              <a:ext uri="{FF2B5EF4-FFF2-40B4-BE49-F238E27FC236}">
                <a16:creationId xmlns:a16="http://schemas.microsoft.com/office/drawing/2014/main" id="{E5BB6FD2-F12E-EEA2-9569-CC9324BFFF18}"/>
              </a:ext>
            </a:extLst>
          </p:cNvPr>
          <p:cNvSpPr/>
          <p:nvPr/>
        </p:nvSpPr>
        <p:spPr>
          <a:xfrm>
            <a:off x="6532071" y="4283428"/>
            <a:ext cx="3018489" cy="461665"/>
          </a:xfrm>
          <a:prstGeom prst="rect">
            <a:avLst/>
          </a:prstGeom>
        </p:spPr>
        <p:txBody>
          <a:bodyPr wrap="square">
            <a:spAutoFit/>
          </a:bodyPr>
          <a:lstStyle/>
          <a:p>
            <a:pPr algn="just">
              <a:buClrTx/>
              <a:buFontTx/>
              <a:buNone/>
            </a:pPr>
            <a:r>
              <a:rPr lang="en-US" sz="2400" kern="1200">
                <a:solidFill>
                  <a:prstClr val="black"/>
                </a:solidFill>
                <a:latin typeface="Cambria" panose="02040503050406030204" pitchFamily="18" charset="0"/>
                <a:ea typeface="Calibri" panose="020F0502020204030204" pitchFamily="34" charset="0"/>
                <a:cs typeface="+mn-cs"/>
              </a:rPr>
              <a:t>MonthCalendar</a:t>
            </a:r>
          </a:p>
        </p:txBody>
      </p:sp>
      <p:cxnSp>
        <p:nvCxnSpPr>
          <p:cNvPr id="12" name="Straight Arrow Connector 11">
            <a:extLst>
              <a:ext uri="{FF2B5EF4-FFF2-40B4-BE49-F238E27FC236}">
                <a16:creationId xmlns:a16="http://schemas.microsoft.com/office/drawing/2014/main" id="{9B17BDF5-B369-9C5A-3E7E-8A19F550B470}"/>
              </a:ext>
            </a:extLst>
          </p:cNvPr>
          <p:cNvCxnSpPr/>
          <p:nvPr/>
        </p:nvCxnSpPr>
        <p:spPr>
          <a:xfrm flipH="1">
            <a:off x="5539649" y="2454628"/>
            <a:ext cx="838200" cy="0"/>
          </a:xfrm>
          <a:prstGeom prst="straightConnector1">
            <a:avLst/>
          </a:prstGeom>
          <a:noFill/>
          <a:ln w="38100" cap="flat" cmpd="sng" algn="ctr">
            <a:solidFill>
              <a:srgbClr val="FF0000"/>
            </a:solidFill>
            <a:prstDash val="solid"/>
            <a:tailEnd type="triangle"/>
          </a:ln>
          <a:effectLst/>
        </p:spPr>
      </p:cxnSp>
      <p:cxnSp>
        <p:nvCxnSpPr>
          <p:cNvPr id="13" name="Straight Arrow Connector 12">
            <a:extLst>
              <a:ext uri="{FF2B5EF4-FFF2-40B4-BE49-F238E27FC236}">
                <a16:creationId xmlns:a16="http://schemas.microsoft.com/office/drawing/2014/main" id="{D80FA5E8-B8A3-30F1-E2C6-5265ED5A4621}"/>
              </a:ext>
            </a:extLst>
          </p:cNvPr>
          <p:cNvCxnSpPr/>
          <p:nvPr/>
        </p:nvCxnSpPr>
        <p:spPr>
          <a:xfrm flipH="1">
            <a:off x="5613690" y="4514260"/>
            <a:ext cx="838200" cy="0"/>
          </a:xfrm>
          <a:prstGeom prst="straightConnector1">
            <a:avLst/>
          </a:prstGeom>
          <a:noFill/>
          <a:ln w="38100" cap="flat" cmpd="sng" algn="ctr">
            <a:solidFill>
              <a:srgbClr val="FF0000"/>
            </a:solidFill>
            <a:prstDash val="solid"/>
            <a:tailEnd type="triangle"/>
          </a:ln>
          <a:effectLst/>
        </p:spPr>
      </p:cxnSp>
    </p:spTree>
    <p:extLst>
      <p:ext uri="{BB962C8B-B14F-4D97-AF65-F5344CB8AC3E}">
        <p14:creationId xmlns:p14="http://schemas.microsoft.com/office/powerpoint/2010/main" val="40694282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FAEF0ECF-8CB6-8345-0E27-6A559FDE9336}"/>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968234B8-9FC0-0C55-7B53-DF9E96DB3A93}"/>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0030AF88-4A38-2916-9BC9-835E9C298BFC}"/>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26</a:t>
            </a:fld>
            <a:endParaRPr/>
          </a:p>
        </p:txBody>
      </p:sp>
      <p:grpSp>
        <p:nvGrpSpPr>
          <p:cNvPr id="2" name="Group 1">
            <a:extLst>
              <a:ext uri="{FF2B5EF4-FFF2-40B4-BE49-F238E27FC236}">
                <a16:creationId xmlns:a16="http://schemas.microsoft.com/office/drawing/2014/main" id="{534DC6B8-DA75-DD74-73E0-FC943387F960}"/>
              </a:ext>
            </a:extLst>
          </p:cNvPr>
          <p:cNvGrpSpPr/>
          <p:nvPr/>
        </p:nvGrpSpPr>
        <p:grpSpPr>
          <a:xfrm>
            <a:off x="152400" y="288872"/>
            <a:ext cx="6172200" cy="508000"/>
            <a:chOff x="789624" y="1191463"/>
            <a:chExt cx="6172200" cy="508000"/>
          </a:xfrm>
        </p:grpSpPr>
        <p:sp>
          <p:nvSpPr>
            <p:cNvPr id="3" name="AutoShape 52">
              <a:extLst>
                <a:ext uri="{FF2B5EF4-FFF2-40B4-BE49-F238E27FC236}">
                  <a16:creationId xmlns:a16="http://schemas.microsoft.com/office/drawing/2014/main" id="{C73B0D1D-466B-D94F-0F86-48081D3AE4D1}"/>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err="1">
                  <a:solidFill>
                    <a:prstClr val="black"/>
                  </a:solidFill>
                  <a:latin typeface="Cambria" panose="02040503050406030204" pitchFamily="18" charset="0"/>
                  <a:ea typeface="+mn-ea"/>
                  <a:cs typeface="+mn-cs"/>
                </a:rPr>
                <a:t>DateTimePicker</a:t>
              </a:r>
              <a:r>
                <a:rPr lang="en-US" sz="2800" b="1" kern="1200" dirty="0">
                  <a:solidFill>
                    <a:prstClr val="black"/>
                  </a:solidFill>
                  <a:latin typeface="Cambria" panose="02040503050406030204" pitchFamily="18" charset="0"/>
                  <a:ea typeface="+mn-ea"/>
                  <a:cs typeface="+mn-cs"/>
                </a:rPr>
                <a:t> &amp; </a:t>
              </a:r>
              <a:r>
                <a:rPr lang="en-US" sz="2800" b="1" kern="1200" dirty="0" err="1">
                  <a:solidFill>
                    <a:prstClr val="black"/>
                  </a:solidFill>
                  <a:latin typeface="Cambria" panose="02040503050406030204" pitchFamily="18" charset="0"/>
                  <a:ea typeface="+mn-ea"/>
                  <a:cs typeface="+mn-cs"/>
                </a:rPr>
                <a:t>MonthCalendar</a:t>
              </a:r>
              <a:endParaRPr lang="en-US" sz="2800" b="1"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8C4A5C65-CB53-C575-59B4-B9B1B77CAAA0}"/>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FA67E912-517E-44DA-5621-4C7B38C71D25}"/>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298C02A5-73CF-679F-F45A-1D3A3FCC001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E667B319-430A-577C-691C-4CC89A468891}"/>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graphicFrame>
        <p:nvGraphicFramePr>
          <p:cNvPr id="8" name="Table 7">
            <a:extLst>
              <a:ext uri="{FF2B5EF4-FFF2-40B4-BE49-F238E27FC236}">
                <a16:creationId xmlns:a16="http://schemas.microsoft.com/office/drawing/2014/main" id="{0D3D2AC9-B7D4-9B6A-A944-1A9047F6862D}"/>
              </a:ext>
            </a:extLst>
          </p:cNvPr>
          <p:cNvGraphicFramePr>
            <a:graphicFrameLocks noGrp="1"/>
          </p:cNvGraphicFramePr>
          <p:nvPr>
            <p:extLst>
              <p:ext uri="{D42A27DB-BD31-4B8C-83A1-F6EECF244321}">
                <p14:modId xmlns:p14="http://schemas.microsoft.com/office/powerpoint/2010/main" val="354299810"/>
              </p:ext>
            </p:extLst>
          </p:nvPr>
        </p:nvGraphicFramePr>
        <p:xfrm>
          <a:off x="668204" y="1101672"/>
          <a:ext cx="11218996" cy="2590800"/>
        </p:xfrm>
        <a:graphic>
          <a:graphicData uri="http://schemas.openxmlformats.org/drawingml/2006/table">
            <a:tbl>
              <a:tblPr firstRow="1" bandRow="1"/>
              <a:tblGrid>
                <a:gridCol w="3525857">
                  <a:extLst>
                    <a:ext uri="{9D8B030D-6E8A-4147-A177-3AD203B41FA5}">
                      <a16:colId xmlns:a16="http://schemas.microsoft.com/office/drawing/2014/main" val="2878233533"/>
                    </a:ext>
                  </a:extLst>
                </a:gridCol>
                <a:gridCol w="7693139">
                  <a:extLst>
                    <a:ext uri="{9D8B030D-6E8A-4147-A177-3AD203B41FA5}">
                      <a16:colId xmlns:a16="http://schemas.microsoft.com/office/drawing/2014/main" val="4111976212"/>
                    </a:ext>
                  </a:extLst>
                </a:gridCol>
              </a:tblGrid>
              <a:tr h="352435">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9pPr>
                    </a:lstStyle>
                    <a:p>
                      <a:pPr algn="ctr"/>
                      <a:r>
                        <a:rPr lang="en-US" sz="2800" b="1" dirty="0">
                          <a:solidFill>
                            <a:schemeClr val="tx1"/>
                          </a:solidFill>
                          <a:latin typeface="Times New Roman" panose="02020603050405020304" pitchFamily="18" charset="0"/>
                          <a:cs typeface="Times New Roman" panose="02020603050405020304" pitchFamily="18" charset="0"/>
                        </a:rPr>
                        <a:t>Properties</a:t>
                      </a:r>
                      <a:endParaRPr lang="en-US" sz="2800" dirty="0">
                        <a:solidFill>
                          <a:schemeClr val="tx1"/>
                        </a:solidFill>
                        <a:latin typeface="Cambria" panose="02040503050406030204" pitchFamily="18" charset="0"/>
                      </a:endParaRP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Calibri"/>
                          <a:sym typeface="Arial"/>
                        </a:defRPr>
                      </a:lvl9pPr>
                    </a:lstStyle>
                    <a:p>
                      <a:pPr algn="ctr"/>
                      <a:r>
                        <a:rPr lang="en-US" sz="2800" dirty="0">
                          <a:solidFill>
                            <a:srgbClr val="002060"/>
                          </a:solidFill>
                          <a:latin typeface="Cambria" panose="02040503050406030204" pitchFamily="18" charset="0"/>
                        </a:rPr>
                        <a:t>Description</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495403219"/>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sz="2800">
                          <a:solidFill>
                            <a:srgbClr val="002060"/>
                          </a:solidFill>
                          <a:latin typeface="Cambria" panose="02040503050406030204" pitchFamily="18" charset="0"/>
                        </a:rPr>
                        <a:t>Name</a:t>
                      </a:r>
                      <a:endParaRPr lang="en-US" sz="2800" dirty="0">
                        <a:solidFill>
                          <a:srgbClr val="002060"/>
                        </a:solidFill>
                        <a:latin typeface="Cambria" panose="02040503050406030204" pitchFamily="18" charset="0"/>
                      </a:endParaRP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sz="2800" dirty="0">
                          <a:solidFill>
                            <a:srgbClr val="002060"/>
                          </a:solidFill>
                          <a:latin typeface="Cambria" panose="02040503050406030204" pitchFamily="18" charset="0"/>
                        </a:rPr>
                        <a:t>Control name, usually starting with </a:t>
                      </a:r>
                      <a:r>
                        <a:rPr lang="en-US" sz="2800" dirty="0" err="1">
                          <a:solidFill>
                            <a:srgbClr val="FF0000"/>
                          </a:solidFill>
                          <a:latin typeface="Cambria" panose="02040503050406030204" pitchFamily="18" charset="0"/>
                        </a:rPr>
                        <a:t>dtp</a:t>
                      </a:r>
                      <a:endParaRPr lang="en-US" sz="2800" dirty="0">
                        <a:solidFill>
                          <a:srgbClr val="FF0000"/>
                        </a:solidFill>
                        <a:latin typeface="Cambria" panose="02040503050406030204" pitchFamily="18" charset="0"/>
                      </a:endParaRP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1126687"/>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sz="2800" dirty="0">
                          <a:solidFill>
                            <a:srgbClr val="002060"/>
                          </a:solidFill>
                          <a:latin typeface="Cambria" panose="02040503050406030204" pitchFamily="18" charset="0"/>
                        </a:rPr>
                        <a:t>Format </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sz="2800" dirty="0">
                          <a:solidFill>
                            <a:srgbClr val="002060"/>
                          </a:solidFill>
                          <a:latin typeface="Cambria" panose="02040503050406030204" pitchFamily="18" charset="0"/>
                        </a:rPr>
                        <a:t>How to display available dates</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80147752"/>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sz="2800" dirty="0" err="1">
                          <a:solidFill>
                            <a:srgbClr val="002060"/>
                          </a:solidFill>
                          <a:latin typeface="Cambria" panose="02040503050406030204" pitchFamily="18" charset="0"/>
                        </a:rPr>
                        <a:t>CustomFormat</a:t>
                      </a:r>
                      <a:endParaRPr lang="en-US" sz="2800" dirty="0">
                        <a:solidFill>
                          <a:srgbClr val="002060"/>
                        </a:solidFill>
                        <a:latin typeface="Cambria" panose="02040503050406030204" pitchFamily="18" charset="0"/>
                      </a:endParaRP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sz="2800" dirty="0">
                          <a:solidFill>
                            <a:srgbClr val="002060"/>
                          </a:solidFill>
                          <a:latin typeface="Cambria" panose="02040503050406030204" pitchFamily="18" charset="0"/>
                        </a:rPr>
                        <a:t>Display date in user format</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6189811"/>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sz="2800" dirty="0">
                          <a:solidFill>
                            <a:srgbClr val="002060"/>
                          </a:solidFill>
                          <a:latin typeface="Cambria" panose="02040503050406030204" pitchFamily="18" charset="0"/>
                        </a:rPr>
                        <a:t>Value</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Calibri"/>
                          <a:sym typeface="Arial"/>
                        </a:defRPr>
                      </a:lvl9pPr>
                    </a:lstStyle>
                    <a:p>
                      <a:r>
                        <a:rPr lang="en-US" sz="2800" dirty="0">
                          <a:solidFill>
                            <a:srgbClr val="002060"/>
                          </a:solidFill>
                          <a:latin typeface="Cambria" panose="02040503050406030204" pitchFamily="18" charset="0"/>
                        </a:rPr>
                        <a:t>Date value on control</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678510"/>
                  </a:ext>
                </a:extLst>
              </a:tr>
            </a:tbl>
          </a:graphicData>
        </a:graphic>
      </p:graphicFrame>
    </p:spTree>
    <p:extLst>
      <p:ext uri="{BB962C8B-B14F-4D97-AF65-F5344CB8AC3E}">
        <p14:creationId xmlns:p14="http://schemas.microsoft.com/office/powerpoint/2010/main" val="3823647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9456CD90-72FA-5185-E542-DF7C197FD778}"/>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4763B3FE-AE16-28E2-D032-F53AFC96E78C}"/>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D8EF14D8-3D06-33FB-791A-92C399DD0313}"/>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27</a:t>
            </a:fld>
            <a:endParaRPr/>
          </a:p>
        </p:txBody>
      </p:sp>
      <p:grpSp>
        <p:nvGrpSpPr>
          <p:cNvPr id="2" name="Group 1">
            <a:extLst>
              <a:ext uri="{FF2B5EF4-FFF2-40B4-BE49-F238E27FC236}">
                <a16:creationId xmlns:a16="http://schemas.microsoft.com/office/drawing/2014/main" id="{400E186D-69BE-309A-6954-9153CA6610F8}"/>
              </a:ext>
            </a:extLst>
          </p:cNvPr>
          <p:cNvGrpSpPr/>
          <p:nvPr/>
        </p:nvGrpSpPr>
        <p:grpSpPr>
          <a:xfrm>
            <a:off x="235057" y="269929"/>
            <a:ext cx="6172200" cy="508000"/>
            <a:chOff x="789624" y="1191463"/>
            <a:chExt cx="6172200" cy="508000"/>
          </a:xfrm>
        </p:grpSpPr>
        <p:sp>
          <p:nvSpPr>
            <p:cNvPr id="3" name="AutoShape 52">
              <a:extLst>
                <a:ext uri="{FF2B5EF4-FFF2-40B4-BE49-F238E27FC236}">
                  <a16:creationId xmlns:a16="http://schemas.microsoft.com/office/drawing/2014/main" id="{3B987E8D-E26A-865A-B9CD-4F69C6201A94}"/>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a:solidFill>
                    <a:srgbClr val="002060"/>
                  </a:solidFill>
                  <a:latin typeface="Cambria" panose="02040503050406030204" pitchFamily="18" charset="0"/>
                  <a:ea typeface="+mn-ea"/>
                  <a:cs typeface="+mn-cs"/>
                </a:rPr>
                <a:t>Listbox</a:t>
              </a:r>
              <a:endParaRPr lang="en-US" sz="2400" b="1" kern="120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F60721A3-22F3-21CB-8F7F-7CF71E74C58B}"/>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A98F2BAE-4FD0-1577-529F-5C82AAA1A26E}"/>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C61FE2FF-9E5C-91C1-479E-F9293B2F0B46}"/>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B4184AF9-2234-8E68-1750-EA3C8D7E3DA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056F1226-32C0-4E07-A8C2-9B042FC16B2B}"/>
              </a:ext>
            </a:extLst>
          </p:cNvPr>
          <p:cNvPicPr>
            <a:picLocks noChangeAspect="1"/>
          </p:cNvPicPr>
          <p:nvPr/>
        </p:nvPicPr>
        <p:blipFill>
          <a:blip r:embed="rId3"/>
          <a:stretch>
            <a:fillRect/>
          </a:stretch>
        </p:blipFill>
        <p:spPr>
          <a:xfrm>
            <a:off x="1682857" y="1311329"/>
            <a:ext cx="5562600" cy="3708400"/>
          </a:xfrm>
          <a:prstGeom prst="rect">
            <a:avLst/>
          </a:prstGeom>
        </p:spPr>
      </p:pic>
      <p:sp>
        <p:nvSpPr>
          <p:cNvPr id="9" name="Freeform 10">
            <a:extLst>
              <a:ext uri="{FF2B5EF4-FFF2-40B4-BE49-F238E27FC236}">
                <a16:creationId xmlns:a16="http://schemas.microsoft.com/office/drawing/2014/main" id="{78C19C3A-3F46-11C7-445B-E02C6D18D87B}"/>
              </a:ext>
            </a:extLst>
          </p:cNvPr>
          <p:cNvSpPr/>
          <p:nvPr/>
        </p:nvSpPr>
        <p:spPr>
          <a:xfrm>
            <a:off x="2823582" y="3337646"/>
            <a:ext cx="1637732" cy="140265"/>
          </a:xfrm>
          <a:custGeom>
            <a:avLst/>
            <a:gdLst>
              <a:gd name="connsiteX0" fmla="*/ 0 w 1637732"/>
              <a:gd name="connsiteY0" fmla="*/ 140265 h 140265"/>
              <a:gd name="connsiteX1" fmla="*/ 109182 w 1637732"/>
              <a:gd name="connsiteY1" fmla="*/ 112970 h 140265"/>
              <a:gd name="connsiteX2" fmla="*/ 191069 w 1637732"/>
              <a:gd name="connsiteY2" fmla="*/ 58379 h 140265"/>
              <a:gd name="connsiteX3" fmla="*/ 341194 w 1637732"/>
              <a:gd name="connsiteY3" fmla="*/ 31083 h 140265"/>
              <a:gd name="connsiteX4" fmla="*/ 423081 w 1637732"/>
              <a:gd name="connsiteY4" fmla="*/ 3787 h 140265"/>
              <a:gd name="connsiteX5" fmla="*/ 1637732 w 1637732"/>
              <a:gd name="connsiteY5" fmla="*/ 3787 h 1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7732" h="140265">
                <a:moveTo>
                  <a:pt x="0" y="140265"/>
                </a:moveTo>
                <a:cubicBezTo>
                  <a:pt x="18901" y="136485"/>
                  <a:pt x="85579" y="126083"/>
                  <a:pt x="109182" y="112970"/>
                </a:cubicBezTo>
                <a:cubicBezTo>
                  <a:pt x="137859" y="97039"/>
                  <a:pt x="158593" y="63018"/>
                  <a:pt x="191069" y="58379"/>
                </a:cubicBezTo>
                <a:cubicBezTo>
                  <a:pt x="258354" y="48767"/>
                  <a:pt x="282695" y="48633"/>
                  <a:pt x="341194" y="31083"/>
                </a:cubicBezTo>
                <a:cubicBezTo>
                  <a:pt x="368753" y="22815"/>
                  <a:pt x="394315" y="4393"/>
                  <a:pt x="423081" y="3787"/>
                </a:cubicBezTo>
                <a:cubicBezTo>
                  <a:pt x="827875" y="-4735"/>
                  <a:pt x="1232848" y="3787"/>
                  <a:pt x="1637732" y="3787"/>
                </a:cubicBezTo>
              </a:path>
            </a:pathLst>
          </a:custGeom>
          <a:noFill/>
          <a:ln w="28575" cap="flat" cmpd="sng" algn="ctr">
            <a:solidFill>
              <a:srgbClr val="FF0000"/>
            </a:solidFill>
            <a:prstDash val="solid"/>
            <a:headEnd type="none" w="med" len="med"/>
            <a:tailEnd type="arrow"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5884217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91EE908E-3106-8464-9BF1-82C961F9D571}"/>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18E78C35-656C-817E-C18C-6136639C306F}"/>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F1F81946-7E07-0510-6C5E-5EC138999425}"/>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28</a:t>
            </a:fld>
            <a:endParaRPr/>
          </a:p>
        </p:txBody>
      </p:sp>
      <p:grpSp>
        <p:nvGrpSpPr>
          <p:cNvPr id="2" name="Group 1">
            <a:extLst>
              <a:ext uri="{FF2B5EF4-FFF2-40B4-BE49-F238E27FC236}">
                <a16:creationId xmlns:a16="http://schemas.microsoft.com/office/drawing/2014/main" id="{B50AB021-9BB0-1A0F-C98A-2425C37D8F68}"/>
              </a:ext>
            </a:extLst>
          </p:cNvPr>
          <p:cNvGrpSpPr/>
          <p:nvPr/>
        </p:nvGrpSpPr>
        <p:grpSpPr>
          <a:xfrm>
            <a:off x="242807" y="279831"/>
            <a:ext cx="6172200" cy="508000"/>
            <a:chOff x="789624" y="1191463"/>
            <a:chExt cx="6172200" cy="508000"/>
          </a:xfrm>
        </p:grpSpPr>
        <p:sp>
          <p:nvSpPr>
            <p:cNvPr id="3" name="AutoShape 52">
              <a:extLst>
                <a:ext uri="{FF2B5EF4-FFF2-40B4-BE49-F238E27FC236}">
                  <a16:creationId xmlns:a16="http://schemas.microsoft.com/office/drawing/2014/main" id="{CA321552-A6A5-D6A9-7CE0-82FA078A925E}"/>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a:solidFill>
                    <a:srgbClr val="002060"/>
                  </a:solidFill>
                  <a:latin typeface="Cambria" panose="02040503050406030204" pitchFamily="18" charset="0"/>
                  <a:ea typeface="+mn-ea"/>
                  <a:cs typeface="+mn-cs"/>
                </a:rPr>
                <a:t>Listbox</a:t>
              </a:r>
              <a:endParaRPr lang="en-US" sz="2400" b="1" kern="120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5062254C-FF03-E4E4-1CEA-A50EFB316011}"/>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00F9DC18-B2A5-20E4-91F6-F8932E6618B3}"/>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077B774D-E8F2-239B-520E-465B5A2B26B4}"/>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A68F3FD1-0F36-9BBB-0251-A5DDD680AAAA}"/>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grpSp>
        <p:nvGrpSpPr>
          <p:cNvPr id="8" name="Group 7">
            <a:extLst>
              <a:ext uri="{FF2B5EF4-FFF2-40B4-BE49-F238E27FC236}">
                <a16:creationId xmlns:a16="http://schemas.microsoft.com/office/drawing/2014/main" id="{C332DB10-1D63-FAA1-099A-28196DBADCC2}"/>
              </a:ext>
            </a:extLst>
          </p:cNvPr>
          <p:cNvGrpSpPr/>
          <p:nvPr/>
        </p:nvGrpSpPr>
        <p:grpSpPr>
          <a:xfrm>
            <a:off x="242807" y="279831"/>
            <a:ext cx="6172200" cy="508000"/>
            <a:chOff x="789624" y="1191463"/>
            <a:chExt cx="6172200" cy="508000"/>
          </a:xfrm>
        </p:grpSpPr>
        <p:sp>
          <p:nvSpPr>
            <p:cNvPr id="9" name="AutoShape 52">
              <a:extLst>
                <a:ext uri="{FF2B5EF4-FFF2-40B4-BE49-F238E27FC236}">
                  <a16:creationId xmlns:a16="http://schemas.microsoft.com/office/drawing/2014/main" id="{D8CD13D3-E3A9-D897-B6DD-DFD68B7CE29C}"/>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a:solidFill>
                    <a:srgbClr val="002060"/>
                  </a:solidFill>
                  <a:latin typeface="Cambria" panose="02040503050406030204" pitchFamily="18" charset="0"/>
                  <a:ea typeface="+mn-ea"/>
                  <a:cs typeface="+mn-cs"/>
                </a:rPr>
                <a:t>Listbox</a:t>
              </a:r>
              <a:endParaRPr lang="en-US" sz="2400" b="1" kern="1200">
                <a:solidFill>
                  <a:srgbClr val="002060"/>
                </a:solidFill>
                <a:latin typeface="Calibri"/>
                <a:ea typeface="+mn-ea"/>
                <a:cs typeface="+mn-cs"/>
              </a:endParaRPr>
            </a:p>
          </p:txBody>
        </p:sp>
        <p:grpSp>
          <p:nvGrpSpPr>
            <p:cNvPr id="10" name="Group 17">
              <a:extLst>
                <a:ext uri="{FF2B5EF4-FFF2-40B4-BE49-F238E27FC236}">
                  <a16:creationId xmlns:a16="http://schemas.microsoft.com/office/drawing/2014/main" id="{73697CAB-5781-BF8E-A060-7BC087ED8C6C}"/>
                </a:ext>
              </a:extLst>
            </p:cNvPr>
            <p:cNvGrpSpPr>
              <a:grpSpLocks/>
            </p:cNvGrpSpPr>
            <p:nvPr/>
          </p:nvGrpSpPr>
          <p:grpSpPr bwMode="auto">
            <a:xfrm>
              <a:off x="789624" y="1295400"/>
              <a:ext cx="353376" cy="272472"/>
              <a:chOff x="1110" y="2656"/>
              <a:chExt cx="1549" cy="1351"/>
            </a:xfrm>
          </p:grpSpPr>
          <p:sp>
            <p:nvSpPr>
              <p:cNvPr id="11" name="AutoShape 18">
                <a:extLst>
                  <a:ext uri="{FF2B5EF4-FFF2-40B4-BE49-F238E27FC236}">
                    <a16:creationId xmlns:a16="http://schemas.microsoft.com/office/drawing/2014/main" id="{DD18977D-6408-DE03-DF87-77F4157201E3}"/>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12" name="AutoShape 19">
                <a:extLst>
                  <a:ext uri="{FF2B5EF4-FFF2-40B4-BE49-F238E27FC236}">
                    <a16:creationId xmlns:a16="http://schemas.microsoft.com/office/drawing/2014/main" id="{27A5F121-4B06-96D6-D0E6-1B1762040F04}"/>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13" name="AutoShape 20">
                <a:extLst>
                  <a:ext uri="{FF2B5EF4-FFF2-40B4-BE49-F238E27FC236}">
                    <a16:creationId xmlns:a16="http://schemas.microsoft.com/office/drawing/2014/main" id="{DB7F0905-36FC-7B48-9E75-99B57764F833}"/>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14" name="Rectangle 13">
            <a:extLst>
              <a:ext uri="{FF2B5EF4-FFF2-40B4-BE49-F238E27FC236}">
                <a16:creationId xmlns:a16="http://schemas.microsoft.com/office/drawing/2014/main" id="{789E8502-C59F-0CD9-E0A2-3C3636CDE3A2}"/>
              </a:ext>
            </a:extLst>
          </p:cNvPr>
          <p:cNvSpPr/>
          <p:nvPr/>
        </p:nvSpPr>
        <p:spPr>
          <a:xfrm>
            <a:off x="263339" y="799327"/>
            <a:ext cx="11409468" cy="905569"/>
          </a:xfrm>
          <a:prstGeom prst="rect">
            <a:avLst/>
          </a:prstGeom>
        </p:spPr>
        <p:txBody>
          <a:bodyPr wrap="square">
            <a:spAutoFit/>
          </a:bodyPr>
          <a:lstStyle/>
          <a:p>
            <a:pPr indent="457200" algn="just">
              <a:lnSpc>
                <a:spcPct val="115000"/>
              </a:lnSpc>
              <a:spcBef>
                <a:spcPts val="500"/>
              </a:spcBef>
              <a:spcAft>
                <a:spcPts val="500"/>
              </a:spcAft>
              <a:buClrTx/>
              <a:buFontTx/>
              <a:buNone/>
            </a:pPr>
            <a:r>
              <a:rPr lang="en-US" sz="2400" kern="1200" dirty="0" err="1">
                <a:solidFill>
                  <a:prstClr val="black"/>
                </a:solidFill>
                <a:latin typeface="Cambria" panose="02040503050406030204" pitchFamily="18" charset="0"/>
                <a:ea typeface="Calibri" panose="020F0502020204030204" pitchFamily="34" charset="0"/>
                <a:cs typeface="+mn-cs"/>
              </a:rPr>
              <a:t>ListBox</a:t>
            </a:r>
            <a:r>
              <a:rPr lang="en-US" sz="2400" kern="1200" dirty="0">
                <a:solidFill>
                  <a:prstClr val="black"/>
                </a:solidFill>
                <a:latin typeface="Cambria" panose="02040503050406030204" pitchFamily="18" charset="0"/>
                <a:ea typeface="Calibri" panose="020F0502020204030204" pitchFamily="34" charset="0"/>
                <a:cs typeface="+mn-cs"/>
              </a:rPr>
              <a:t> creates a list for the user to choose from on the form. The </a:t>
            </a:r>
            <a:r>
              <a:rPr lang="en-US" sz="2400" kern="1200" dirty="0" err="1">
                <a:solidFill>
                  <a:prstClr val="black"/>
                </a:solidFill>
                <a:latin typeface="Cambria" panose="02040503050406030204" pitchFamily="18" charset="0"/>
                <a:ea typeface="Calibri" panose="020F0502020204030204" pitchFamily="34" charset="0"/>
                <a:cs typeface="+mn-cs"/>
              </a:rPr>
              <a:t>ListBox</a:t>
            </a:r>
            <a:r>
              <a:rPr lang="en-US" sz="2400" kern="1200" dirty="0">
                <a:solidFill>
                  <a:prstClr val="black"/>
                </a:solidFill>
                <a:latin typeface="Cambria" panose="02040503050406030204" pitchFamily="18" charset="0"/>
                <a:ea typeface="Calibri" panose="020F0502020204030204" pitchFamily="34" charset="0"/>
                <a:cs typeface="+mn-cs"/>
              </a:rPr>
              <a:t> has a default event of </a:t>
            </a:r>
            <a:r>
              <a:rPr lang="en-US" sz="2400" kern="1200" dirty="0" err="1">
                <a:solidFill>
                  <a:prstClr val="black"/>
                </a:solidFill>
                <a:latin typeface="Cambria" panose="02040503050406030204" pitchFamily="18" charset="0"/>
                <a:ea typeface="Calibri" panose="020F0502020204030204" pitchFamily="34" charset="0"/>
                <a:cs typeface="+mn-cs"/>
              </a:rPr>
              <a:t>SelectedIndexChanged</a:t>
            </a:r>
            <a:r>
              <a:rPr lang="en-US" sz="2400" kern="1200" dirty="0">
                <a:solidFill>
                  <a:prstClr val="black"/>
                </a:solidFill>
                <a:latin typeface="Cambria" panose="02040503050406030204" pitchFamily="18" charset="0"/>
                <a:ea typeface="Calibri" panose="020F0502020204030204" pitchFamily="34" charset="0"/>
                <a:cs typeface="+mn-cs"/>
              </a:rPr>
              <a:t> and has the following properties:</a:t>
            </a:r>
          </a:p>
        </p:txBody>
      </p:sp>
      <p:graphicFrame>
        <p:nvGraphicFramePr>
          <p:cNvPr id="15" name="Table 14">
            <a:extLst>
              <a:ext uri="{FF2B5EF4-FFF2-40B4-BE49-F238E27FC236}">
                <a16:creationId xmlns:a16="http://schemas.microsoft.com/office/drawing/2014/main" id="{A7E689FC-2DB7-C499-8496-01E5DDCF0F43}"/>
              </a:ext>
            </a:extLst>
          </p:cNvPr>
          <p:cNvGraphicFramePr>
            <a:graphicFrameLocks noGrp="1"/>
          </p:cNvGraphicFramePr>
          <p:nvPr>
            <p:extLst>
              <p:ext uri="{D42A27DB-BD31-4B8C-83A1-F6EECF244321}">
                <p14:modId xmlns:p14="http://schemas.microsoft.com/office/powerpoint/2010/main" val="1795233082"/>
              </p:ext>
            </p:extLst>
          </p:nvPr>
        </p:nvGraphicFramePr>
        <p:xfrm>
          <a:off x="471407" y="1752619"/>
          <a:ext cx="10287000" cy="3757680"/>
        </p:xfrm>
        <a:graphic>
          <a:graphicData uri="http://schemas.openxmlformats.org/drawingml/2006/table">
            <a:tbl>
              <a:tblPr firstRow="1" firstCol="1" bandRow="1"/>
              <a:tblGrid>
                <a:gridCol w="2820856">
                  <a:extLst>
                    <a:ext uri="{9D8B030D-6E8A-4147-A177-3AD203B41FA5}">
                      <a16:colId xmlns:a16="http://schemas.microsoft.com/office/drawing/2014/main" val="20000"/>
                    </a:ext>
                  </a:extLst>
                </a:gridCol>
                <a:gridCol w="7466144">
                  <a:extLst>
                    <a:ext uri="{9D8B030D-6E8A-4147-A177-3AD203B41FA5}">
                      <a16:colId xmlns:a16="http://schemas.microsoft.com/office/drawing/2014/main" val="20001"/>
                    </a:ext>
                  </a:extLst>
                </a:gridCol>
              </a:tblGrid>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800" b="1" dirty="0">
                          <a:solidFill>
                            <a:schemeClr val="tx1"/>
                          </a:solidFill>
                          <a:latin typeface="Times New Roman" panose="02020603050405020304" pitchFamily="18" charset="0"/>
                          <a:cs typeface="Times New Roman" panose="02020603050405020304" pitchFamily="18" charset="0"/>
                        </a:rPr>
                        <a:t>Properties</a:t>
                      </a:r>
                      <a:endParaRPr lang="en-US" sz="2800" dirty="0">
                        <a:solidFill>
                          <a:schemeClr val="tx1"/>
                        </a:solidFill>
                        <a:latin typeface="Cambria" panose="02040503050406030204" pitchFamily="18" charset="0"/>
                      </a:endParaRP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800" b="1" kern="1200" dirty="0">
                          <a:solidFill>
                            <a:schemeClr val="tx1"/>
                          </a:solidFill>
                          <a:latin typeface="Times New Roman" panose="02020603050405020304" pitchFamily="18" charset="0"/>
                          <a:ea typeface="+mn-ea"/>
                          <a:cs typeface="Times New Roman" panose="02020603050405020304" pitchFamily="18" charset="0"/>
                        </a:rPr>
                        <a:t>Description</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0"/>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Name</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Listbox</a:t>
                      </a: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name, usually starting with </a:t>
                      </a:r>
                      <a:r>
                        <a:rPr lang="en-US" sz="2200" dirty="0" err="1">
                          <a:solidFill>
                            <a:srgbClr val="FF0000"/>
                          </a:solidFill>
                          <a:effectLst/>
                          <a:latin typeface="Cambria" panose="02040503050406030204" pitchFamily="18" charset="0"/>
                          <a:ea typeface="Times New Roman" panose="02020603050405020304" pitchFamily="18" charset="0"/>
                          <a:cs typeface="Times New Roman" panose="02020603050405020304" pitchFamily="18" charset="0"/>
                        </a:rPr>
                        <a:t>lst</a:t>
                      </a:r>
                      <a:endParaRPr lang="en-US" sz="2200" dirty="0">
                        <a:solidFill>
                          <a:srgbClr val="FF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SelectionMode</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How to choose in the list (select only one or allow multiple selection)</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Items</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Listbox</a:t>
                      </a: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elements</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SelectedIndex</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Returns the index of the selected item</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SelectedIndices</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Returns the set of indices of the selected items in the </a:t>
                      </a:r>
                      <a:r>
                        <a:rPr lang="en-US" sz="22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listbox</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SelectedItem</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Returns the selected item</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SelectedItems</a:t>
                      </a:r>
                      <a:endParaRPr lang="en-US" sz="22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Returns the set of selected items</a:t>
                      </a:r>
                      <a:endParaRPr lang="en-US" sz="22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400" kern="1200">
                          <a:solidFill>
                            <a:schemeClr val="tx1"/>
                          </a:solidFill>
                          <a:latin typeface="Cambria" panose="02040503050406030204" pitchFamily="18" charset="0"/>
                          <a:ea typeface="+mn-ea"/>
                          <a:cs typeface="+mn-cs"/>
                        </a:rPr>
                        <a:t>Items.Count</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Returns the number of elements in the </a:t>
                      </a:r>
                      <a:r>
                        <a:rPr lang="en-US" sz="2400" dirty="0" err="1">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Listbox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41484876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87A68A15-1584-F8D6-CDC6-CE807777E850}"/>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B58BF039-B73B-13AB-33AE-CC0763ACA620}"/>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BB55F1C4-DF3F-A3E7-79C6-E42A3AB5C37A}"/>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29</a:t>
            </a:fld>
            <a:endParaRPr/>
          </a:p>
        </p:txBody>
      </p:sp>
      <p:grpSp>
        <p:nvGrpSpPr>
          <p:cNvPr id="2" name="Group 1">
            <a:extLst>
              <a:ext uri="{FF2B5EF4-FFF2-40B4-BE49-F238E27FC236}">
                <a16:creationId xmlns:a16="http://schemas.microsoft.com/office/drawing/2014/main" id="{3DB74135-67C0-1714-CEBE-EAF4BB162763}"/>
              </a:ext>
            </a:extLst>
          </p:cNvPr>
          <p:cNvGrpSpPr/>
          <p:nvPr/>
        </p:nvGrpSpPr>
        <p:grpSpPr>
          <a:xfrm>
            <a:off x="219559" y="272081"/>
            <a:ext cx="6172200" cy="508000"/>
            <a:chOff x="789624" y="1191463"/>
            <a:chExt cx="6172200" cy="508000"/>
          </a:xfrm>
        </p:grpSpPr>
        <p:sp>
          <p:nvSpPr>
            <p:cNvPr id="3" name="AutoShape 52">
              <a:extLst>
                <a:ext uri="{FF2B5EF4-FFF2-40B4-BE49-F238E27FC236}">
                  <a16:creationId xmlns:a16="http://schemas.microsoft.com/office/drawing/2014/main" id="{87984B98-E994-BA15-6700-EA840B7C6651}"/>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a:solidFill>
                    <a:srgbClr val="002060"/>
                  </a:solidFill>
                  <a:latin typeface="Cambria" panose="02040503050406030204" pitchFamily="18" charset="0"/>
                  <a:ea typeface="+mn-ea"/>
                  <a:cs typeface="+mn-cs"/>
                </a:rPr>
                <a:t>Listbox</a:t>
              </a:r>
              <a:endParaRPr lang="en-US" sz="2400" b="1" kern="120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9021A726-C655-EC6D-61AA-1DC13B47808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A9CA9258-EB93-0AE7-11A9-0C87115609EB}"/>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5E971336-86CF-FCCB-2FC4-5F82C1C36284}"/>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2BD5F79B-ED06-B9ED-CF2C-89BBEA45A93D}"/>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graphicFrame>
        <p:nvGraphicFramePr>
          <p:cNvPr id="8" name="Table 7">
            <a:extLst>
              <a:ext uri="{FF2B5EF4-FFF2-40B4-BE49-F238E27FC236}">
                <a16:creationId xmlns:a16="http://schemas.microsoft.com/office/drawing/2014/main" id="{3AEB3AE9-D666-574E-7A47-C796FCFA7398}"/>
              </a:ext>
            </a:extLst>
          </p:cNvPr>
          <p:cNvGraphicFramePr>
            <a:graphicFrameLocks noGrp="1"/>
          </p:cNvGraphicFramePr>
          <p:nvPr>
            <p:extLst>
              <p:ext uri="{D42A27DB-BD31-4B8C-83A1-F6EECF244321}">
                <p14:modId xmlns:p14="http://schemas.microsoft.com/office/powerpoint/2010/main" val="1711271687"/>
              </p:ext>
            </p:extLst>
          </p:nvPr>
        </p:nvGraphicFramePr>
        <p:xfrm>
          <a:off x="420535" y="2304081"/>
          <a:ext cx="10543224" cy="3211389"/>
        </p:xfrm>
        <a:graphic>
          <a:graphicData uri="http://schemas.openxmlformats.org/drawingml/2006/table">
            <a:tbl>
              <a:tblPr firstRow="1" firstCol="1" bandRow="1"/>
              <a:tblGrid>
                <a:gridCol w="2891116">
                  <a:extLst>
                    <a:ext uri="{9D8B030D-6E8A-4147-A177-3AD203B41FA5}">
                      <a16:colId xmlns:a16="http://schemas.microsoft.com/office/drawing/2014/main" val="20000"/>
                    </a:ext>
                  </a:extLst>
                </a:gridCol>
                <a:gridCol w="7652108">
                  <a:extLst>
                    <a:ext uri="{9D8B030D-6E8A-4147-A177-3AD203B41FA5}">
                      <a16:colId xmlns:a16="http://schemas.microsoft.com/office/drawing/2014/main" val="20001"/>
                    </a:ext>
                  </a:extLst>
                </a:gridCol>
              </a:tblGrid>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800" b="1" dirty="0">
                          <a:solidFill>
                            <a:schemeClr val="tx1"/>
                          </a:solidFill>
                          <a:latin typeface="Times New Roman" panose="02020603050405020304" pitchFamily="18" charset="0"/>
                          <a:cs typeface="Times New Roman" panose="02020603050405020304" pitchFamily="18" charset="0"/>
                        </a:rPr>
                        <a:t>Methods</a:t>
                      </a:r>
                      <a:endParaRPr lang="en-US" sz="2800" dirty="0">
                        <a:solidFill>
                          <a:schemeClr val="tx1"/>
                        </a:solidFill>
                        <a:latin typeface="Cambria" panose="02040503050406030204" pitchFamily="18" charset="0"/>
                      </a:endParaRP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800" b="1" kern="1200" dirty="0">
                          <a:solidFill>
                            <a:schemeClr val="tx1"/>
                          </a:solidFill>
                          <a:latin typeface="Times New Roman" panose="02020603050405020304" pitchFamily="18" charset="0"/>
                          <a:ea typeface="+mn-ea"/>
                          <a:cs typeface="Times New Roman" panose="02020603050405020304" pitchFamily="18" charset="0"/>
                        </a:rPr>
                        <a:t>Description</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0"/>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Add</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dirty="0">
                          <a:solidFill>
                            <a:schemeClr val="tx1"/>
                          </a:solidFill>
                          <a:latin typeface="Cambria" panose="02040503050406030204" pitchFamily="18" charset="0"/>
                          <a:ea typeface="+mn-ea"/>
                          <a:cs typeface="+mn-cs"/>
                        </a:rPr>
                        <a:t>Add an element to the </a:t>
                      </a:r>
                      <a:r>
                        <a:rPr lang="en-US" sz="2400" kern="1200" dirty="0" err="1">
                          <a:solidFill>
                            <a:schemeClr val="tx1"/>
                          </a:solidFill>
                          <a:latin typeface="Cambria" panose="02040503050406030204" pitchFamily="18" charset="0"/>
                          <a:ea typeface="+mn-ea"/>
                          <a:cs typeface="+mn-cs"/>
                        </a:rPr>
                        <a:t>Listbox</a:t>
                      </a:r>
                      <a:endParaRPr lang="en-US" sz="2400" dirty="0">
                        <a:solidFill>
                          <a:srgbClr val="FF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AddRange</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Add multiple elements to the </a:t>
                      </a:r>
                      <a:r>
                        <a:rPr lang="en-US" sz="2400" dirty="0" err="1">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Listbox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Remove</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Remove an element from the </a:t>
                      </a:r>
                      <a:r>
                        <a:rPr lang="en-US" sz="2400" dirty="0" err="1">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Listbox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RemoveAt</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Remove an element by position from </a:t>
                      </a:r>
                      <a:r>
                        <a:rPr lang="en-US" sz="2400" dirty="0" err="1">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Listbox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Clear</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Remove all elements in </a:t>
                      </a:r>
                      <a:r>
                        <a:rPr lang="en-US" sz="2400" dirty="0" err="1">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Listbox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Insert</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Insert an element into the </a:t>
                      </a:r>
                      <a:r>
                        <a:rPr lang="en-US" sz="2400" dirty="0" err="1">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Listbox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OfType</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Filter out elements with the same data type</a:t>
                      </a: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bl>
          </a:graphicData>
        </a:graphic>
      </p:graphicFrame>
      <p:sp>
        <p:nvSpPr>
          <p:cNvPr id="9" name="TextBox 8">
            <a:extLst>
              <a:ext uri="{FF2B5EF4-FFF2-40B4-BE49-F238E27FC236}">
                <a16:creationId xmlns:a16="http://schemas.microsoft.com/office/drawing/2014/main" id="{6805CFE6-BEC6-F416-9224-1235A1DD7CF3}"/>
              </a:ext>
            </a:extLst>
          </p:cNvPr>
          <p:cNvSpPr txBox="1"/>
          <p:nvPr/>
        </p:nvSpPr>
        <p:spPr>
          <a:xfrm>
            <a:off x="563145" y="1008681"/>
            <a:ext cx="11162613" cy="830997"/>
          </a:xfrm>
          <a:prstGeom prst="rect">
            <a:avLst/>
          </a:prstGeom>
          <a:noFill/>
        </p:spPr>
        <p:txBody>
          <a:bodyPr wrap="square" rtlCol="0">
            <a:spAutoFit/>
          </a:bodyPr>
          <a:lstStyle/>
          <a:p>
            <a:pPr algn="just">
              <a:buClrTx/>
              <a:buFontTx/>
              <a:buNone/>
            </a:pPr>
            <a:r>
              <a:rPr lang="en-US" sz="2400" kern="1200" dirty="0">
                <a:solidFill>
                  <a:prstClr val="black"/>
                </a:solidFill>
                <a:latin typeface="Cambria" panose="02040503050406030204" pitchFamily="18" charset="0"/>
                <a:ea typeface="+mn-ea"/>
                <a:cs typeface="+mn-cs"/>
              </a:rPr>
              <a:t>Important methods of </a:t>
            </a:r>
            <a:r>
              <a:rPr lang="en-US" sz="2400" kern="1200" dirty="0" err="1">
                <a:solidFill>
                  <a:prstClr val="black"/>
                </a:solidFill>
                <a:latin typeface="Cambria" panose="02040503050406030204" pitchFamily="18" charset="0"/>
                <a:ea typeface="+mn-ea"/>
                <a:cs typeface="+mn-cs"/>
              </a:rPr>
              <a:t>lstABC.Items.MethodXYZ</a:t>
            </a:r>
            <a:r>
              <a:rPr lang="en-US" sz="2400" kern="1200" dirty="0">
                <a:solidFill>
                  <a:prstClr val="black"/>
                </a:solidFill>
                <a:latin typeface="Cambria" panose="02040503050406030204" pitchFamily="18" charset="0"/>
                <a:ea typeface="+mn-ea"/>
                <a:cs typeface="+mn-cs"/>
              </a:rPr>
              <a:t>()</a:t>
            </a:r>
          </a:p>
          <a:p>
            <a:pPr algn="just">
              <a:buClrTx/>
              <a:buFontTx/>
              <a:buNone/>
            </a:pPr>
            <a:r>
              <a:rPr lang="en-US" sz="2400" kern="1200" dirty="0">
                <a:solidFill>
                  <a:prstClr val="black"/>
                </a:solidFill>
                <a:latin typeface="Cambria" panose="02040503050406030204" pitchFamily="18" charset="0"/>
                <a:ea typeface="+mn-ea"/>
                <a:cs typeface="+mn-cs"/>
              </a:rPr>
              <a:t>Where </a:t>
            </a:r>
            <a:r>
              <a:rPr lang="en-US" sz="2400" kern="1200" dirty="0" err="1">
                <a:solidFill>
                  <a:prstClr val="black"/>
                </a:solidFill>
                <a:latin typeface="Cambria" panose="02040503050406030204" pitchFamily="18" charset="0"/>
                <a:ea typeface="+mn-ea"/>
                <a:cs typeface="+mn-cs"/>
              </a:rPr>
              <a:t>lstABC</a:t>
            </a:r>
            <a:r>
              <a:rPr lang="en-US" sz="2400" kern="1200" dirty="0">
                <a:solidFill>
                  <a:prstClr val="black"/>
                </a:solidFill>
                <a:latin typeface="Cambria" panose="02040503050406030204" pitchFamily="18" charset="0"/>
                <a:ea typeface="+mn-ea"/>
                <a:cs typeface="+mn-cs"/>
              </a:rPr>
              <a:t> is the name of some </a:t>
            </a:r>
            <a:r>
              <a:rPr lang="en-US" sz="2400" kern="1200" dirty="0" err="1">
                <a:solidFill>
                  <a:prstClr val="black"/>
                </a:solidFill>
                <a:latin typeface="Cambria" panose="02040503050406030204" pitchFamily="18" charset="0"/>
                <a:ea typeface="+mn-ea"/>
                <a:cs typeface="+mn-cs"/>
              </a:rPr>
              <a:t>Listbox</a:t>
            </a:r>
            <a:r>
              <a:rPr lang="en-US" sz="2400" kern="1200" dirty="0">
                <a:solidFill>
                  <a:prstClr val="black"/>
                </a:solidFill>
                <a:latin typeface="Cambria" panose="02040503050406030204" pitchFamily="18" charset="0"/>
                <a:ea typeface="+mn-ea"/>
                <a:cs typeface="+mn-cs"/>
              </a:rPr>
              <a:t>, and </a:t>
            </a:r>
            <a:r>
              <a:rPr lang="en-US" sz="2400" kern="1200" dirty="0" err="1">
                <a:solidFill>
                  <a:prstClr val="black"/>
                </a:solidFill>
                <a:latin typeface="Cambria" panose="02040503050406030204" pitchFamily="18" charset="0"/>
                <a:ea typeface="+mn-ea"/>
                <a:cs typeface="+mn-cs"/>
              </a:rPr>
              <a:t>MethodXYZ</a:t>
            </a:r>
            <a:r>
              <a:rPr lang="en-US" sz="2400" kern="1200" dirty="0">
                <a:solidFill>
                  <a:prstClr val="black"/>
                </a:solidFill>
                <a:latin typeface="Cambria" panose="02040503050406030204" pitchFamily="18" charset="0"/>
                <a:ea typeface="+mn-ea"/>
                <a:cs typeface="+mn-cs"/>
              </a:rPr>
              <a:t> is listed below:</a:t>
            </a:r>
          </a:p>
        </p:txBody>
      </p:sp>
    </p:spTree>
    <p:extLst>
      <p:ext uri="{BB962C8B-B14F-4D97-AF65-F5344CB8AC3E}">
        <p14:creationId xmlns:p14="http://schemas.microsoft.com/office/powerpoint/2010/main" val="29092617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E7CBEA01-00B2-310A-A895-4E8369DF5F4E}"/>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C762B02B-3254-8164-E0B3-A843DB97FE0A}"/>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3F1A7D8E-6D4A-B636-B28D-A8F28743D067}"/>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grpSp>
        <p:nvGrpSpPr>
          <p:cNvPr id="11" name="Group 10">
            <a:extLst>
              <a:ext uri="{FF2B5EF4-FFF2-40B4-BE49-F238E27FC236}">
                <a16:creationId xmlns:a16="http://schemas.microsoft.com/office/drawing/2014/main" id="{768B7865-EFB8-25C5-776A-36979A9589F5}"/>
              </a:ext>
            </a:extLst>
          </p:cNvPr>
          <p:cNvGrpSpPr/>
          <p:nvPr/>
        </p:nvGrpSpPr>
        <p:grpSpPr>
          <a:xfrm>
            <a:off x="260888" y="371125"/>
            <a:ext cx="4620576" cy="508000"/>
            <a:chOff x="789624" y="1191463"/>
            <a:chExt cx="4620576" cy="508000"/>
          </a:xfrm>
        </p:grpSpPr>
        <p:sp>
          <p:nvSpPr>
            <p:cNvPr id="12" name="AutoShape 52">
              <a:extLst>
                <a:ext uri="{FF2B5EF4-FFF2-40B4-BE49-F238E27FC236}">
                  <a16:creationId xmlns:a16="http://schemas.microsoft.com/office/drawing/2014/main" id="{2BCC2DD8-88E7-93C7-622A-56B795DFDA41}"/>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History</a:t>
              </a:r>
              <a:endParaRPr lang="en-US" sz="2800" b="1" dirty="0">
                <a:latin typeface="Cambria" panose="02040503050406030204" pitchFamily="18" charset="0"/>
                <a:ea typeface="+mn-ea"/>
                <a:cs typeface="+mn-cs"/>
              </a:endParaRPr>
            </a:p>
          </p:txBody>
        </p:sp>
        <p:grpSp>
          <p:nvGrpSpPr>
            <p:cNvPr id="13" name="Group 17">
              <a:extLst>
                <a:ext uri="{FF2B5EF4-FFF2-40B4-BE49-F238E27FC236}">
                  <a16:creationId xmlns:a16="http://schemas.microsoft.com/office/drawing/2014/main" id="{E319BC9D-A78C-B23F-DCAE-62A636C33FE1}"/>
                </a:ext>
              </a:extLst>
            </p:cNvPr>
            <p:cNvGrpSpPr>
              <a:grpSpLocks/>
            </p:cNvGrpSpPr>
            <p:nvPr/>
          </p:nvGrpSpPr>
          <p:grpSpPr bwMode="auto">
            <a:xfrm>
              <a:off x="789624" y="1295400"/>
              <a:ext cx="353376" cy="272472"/>
              <a:chOff x="1110" y="2656"/>
              <a:chExt cx="1549" cy="1351"/>
            </a:xfrm>
          </p:grpSpPr>
          <p:sp>
            <p:nvSpPr>
              <p:cNvPr id="14" name="AutoShape 18">
                <a:extLst>
                  <a:ext uri="{FF2B5EF4-FFF2-40B4-BE49-F238E27FC236}">
                    <a16:creationId xmlns:a16="http://schemas.microsoft.com/office/drawing/2014/main" id="{1C7FF313-7E42-53C6-1095-11BD313F63B5}"/>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15" name="AutoShape 19">
                <a:extLst>
                  <a:ext uri="{FF2B5EF4-FFF2-40B4-BE49-F238E27FC236}">
                    <a16:creationId xmlns:a16="http://schemas.microsoft.com/office/drawing/2014/main" id="{5D5701D8-F3A7-1FA7-8097-D80A7F4D4D94}"/>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16" name="AutoShape 20">
                <a:extLst>
                  <a:ext uri="{FF2B5EF4-FFF2-40B4-BE49-F238E27FC236}">
                    <a16:creationId xmlns:a16="http://schemas.microsoft.com/office/drawing/2014/main" id="{C2CEB7E0-16A2-45CC-8544-618EF93C1C9B}"/>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17" name="Rectangle 16">
            <a:extLst>
              <a:ext uri="{FF2B5EF4-FFF2-40B4-BE49-F238E27FC236}">
                <a16:creationId xmlns:a16="http://schemas.microsoft.com/office/drawing/2014/main" id="{84969182-D8CF-73B1-E705-40553704056D}"/>
              </a:ext>
            </a:extLst>
          </p:cNvPr>
          <p:cNvSpPr/>
          <p:nvPr/>
        </p:nvSpPr>
        <p:spPr>
          <a:xfrm>
            <a:off x="4147087" y="1820171"/>
            <a:ext cx="1676400" cy="914400"/>
          </a:xfrm>
          <a:prstGeom prst="rect">
            <a:avLst/>
          </a:prstGeom>
          <a:gradFill rotWithShape="1">
            <a:gsLst>
              <a:gs pos="0">
                <a:srgbClr val="4BACC6">
                  <a:shade val="51000"/>
                  <a:satMod val="130000"/>
                </a:srgbClr>
              </a:gs>
              <a:gs pos="80000">
                <a:srgbClr val="4BACC6">
                  <a:shade val="93000"/>
                  <a:satMod val="130000"/>
                </a:srgbClr>
              </a:gs>
              <a:gs pos="100000">
                <a:srgbClr val="4BACC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Windows Form</a:t>
            </a:r>
          </a:p>
        </p:txBody>
      </p:sp>
      <p:sp>
        <p:nvSpPr>
          <p:cNvPr id="18" name="Rectangle 17">
            <a:extLst>
              <a:ext uri="{FF2B5EF4-FFF2-40B4-BE49-F238E27FC236}">
                <a16:creationId xmlns:a16="http://schemas.microsoft.com/office/drawing/2014/main" id="{A2DAF8F2-8470-4ED3-DBBC-09081E1B84B8}"/>
              </a:ext>
            </a:extLst>
          </p:cNvPr>
          <p:cNvSpPr/>
          <p:nvPr/>
        </p:nvSpPr>
        <p:spPr>
          <a:xfrm>
            <a:off x="7055772" y="1813347"/>
            <a:ext cx="1676400" cy="914400"/>
          </a:xfrm>
          <a:prstGeom prst="rect">
            <a:avLst/>
          </a:prstGeom>
          <a:gradFill rotWithShape="1">
            <a:gsLst>
              <a:gs pos="0">
                <a:srgbClr val="4BACC6">
                  <a:shade val="51000"/>
                  <a:satMod val="130000"/>
                </a:srgbClr>
              </a:gs>
              <a:gs pos="80000">
                <a:srgbClr val="4BACC6">
                  <a:shade val="93000"/>
                  <a:satMod val="130000"/>
                </a:srgbClr>
              </a:gs>
              <a:gs pos="100000">
                <a:srgbClr val="4BACC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WPF</a:t>
            </a:r>
          </a:p>
        </p:txBody>
      </p:sp>
      <p:sp>
        <p:nvSpPr>
          <p:cNvPr id="19" name="Rectangle 18">
            <a:extLst>
              <a:ext uri="{FF2B5EF4-FFF2-40B4-BE49-F238E27FC236}">
                <a16:creationId xmlns:a16="http://schemas.microsoft.com/office/drawing/2014/main" id="{7D4FC5AB-6798-C861-E6EC-CC4A1C5BCBC5}"/>
              </a:ext>
            </a:extLst>
          </p:cNvPr>
          <p:cNvSpPr/>
          <p:nvPr/>
        </p:nvSpPr>
        <p:spPr>
          <a:xfrm>
            <a:off x="9922190" y="1781502"/>
            <a:ext cx="1676400" cy="914400"/>
          </a:xfrm>
          <a:prstGeom prst="rect">
            <a:avLst/>
          </a:prstGeom>
          <a:gradFill rotWithShape="1">
            <a:gsLst>
              <a:gs pos="0">
                <a:srgbClr val="4BACC6">
                  <a:shade val="51000"/>
                  <a:satMod val="130000"/>
                </a:srgbClr>
              </a:gs>
              <a:gs pos="80000">
                <a:srgbClr val="4BACC6">
                  <a:shade val="93000"/>
                  <a:satMod val="130000"/>
                </a:srgbClr>
              </a:gs>
              <a:gs pos="100000">
                <a:srgbClr val="4BACC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Universal</a:t>
            </a:r>
          </a:p>
        </p:txBody>
      </p:sp>
      <p:sp>
        <p:nvSpPr>
          <p:cNvPr id="20" name="Right Arrow 8">
            <a:extLst>
              <a:ext uri="{FF2B5EF4-FFF2-40B4-BE49-F238E27FC236}">
                <a16:creationId xmlns:a16="http://schemas.microsoft.com/office/drawing/2014/main" id="{7273DDB8-F7D6-B9F2-3405-9EF2AB45CC81}"/>
              </a:ext>
            </a:extLst>
          </p:cNvPr>
          <p:cNvSpPr/>
          <p:nvPr/>
        </p:nvSpPr>
        <p:spPr>
          <a:xfrm>
            <a:off x="6081469" y="2056162"/>
            <a:ext cx="685800" cy="365077"/>
          </a:xfrm>
          <a:prstGeom prst="rightArrow">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1" name="Right Arrow 15">
            <a:extLst>
              <a:ext uri="{FF2B5EF4-FFF2-40B4-BE49-F238E27FC236}">
                <a16:creationId xmlns:a16="http://schemas.microsoft.com/office/drawing/2014/main" id="{9A0B9831-39FA-2EAA-651E-60A2AAEEA674}"/>
              </a:ext>
            </a:extLst>
          </p:cNvPr>
          <p:cNvSpPr/>
          <p:nvPr/>
        </p:nvSpPr>
        <p:spPr>
          <a:xfrm>
            <a:off x="8994517" y="2056163"/>
            <a:ext cx="685800" cy="365077"/>
          </a:xfrm>
          <a:prstGeom prst="rightArrow">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 name="TextBox 21">
            <a:extLst>
              <a:ext uri="{FF2B5EF4-FFF2-40B4-BE49-F238E27FC236}">
                <a16:creationId xmlns:a16="http://schemas.microsoft.com/office/drawing/2014/main" id="{140F70D8-DEC8-4BB8-D812-C3DEA06AAEE1}"/>
              </a:ext>
            </a:extLst>
          </p:cNvPr>
          <p:cNvSpPr txBox="1"/>
          <p:nvPr/>
        </p:nvSpPr>
        <p:spPr>
          <a:xfrm>
            <a:off x="2546887" y="3420371"/>
            <a:ext cx="6833922" cy="461665"/>
          </a:xfrm>
          <a:prstGeom prst="rect">
            <a:avLst/>
          </a:prstGeom>
          <a:noFill/>
        </p:spPr>
        <p:txBody>
          <a:bodyPr wrap="none" rtlCol="0">
            <a:spAutoFit/>
          </a:bodyPr>
          <a:lstStyle/>
          <a:p>
            <a:pPr>
              <a:buClrTx/>
              <a:buFontTx/>
              <a:buNone/>
            </a:pPr>
            <a:r>
              <a:rPr lang="en-US" sz="2400" kern="1200" dirty="0">
                <a:solidFill>
                  <a:prstClr val="black"/>
                </a:solidFill>
                <a:latin typeface="Times New Roman" panose="02020603050405020304" pitchFamily="18" charset="0"/>
                <a:ea typeface="+mn-ea"/>
                <a:cs typeface="Times New Roman" panose="02020603050405020304" pitchFamily="18" charset="0"/>
              </a:rPr>
              <a:t>Microsoft technology for visualization and interaction</a:t>
            </a:r>
          </a:p>
        </p:txBody>
      </p:sp>
      <p:sp>
        <p:nvSpPr>
          <p:cNvPr id="23" name="Rectangle 22">
            <a:extLst>
              <a:ext uri="{FF2B5EF4-FFF2-40B4-BE49-F238E27FC236}">
                <a16:creationId xmlns:a16="http://schemas.microsoft.com/office/drawing/2014/main" id="{40486B93-E054-EC93-A3F5-E75C7B54FCBF}"/>
              </a:ext>
            </a:extLst>
          </p:cNvPr>
          <p:cNvSpPr/>
          <p:nvPr/>
        </p:nvSpPr>
        <p:spPr>
          <a:xfrm>
            <a:off x="930590" y="1820171"/>
            <a:ext cx="1676400" cy="914400"/>
          </a:xfrm>
          <a:prstGeom prst="rect">
            <a:avLst/>
          </a:prstGeom>
          <a:gradFill rotWithShape="1">
            <a:gsLst>
              <a:gs pos="0">
                <a:srgbClr val="4BACC6">
                  <a:shade val="51000"/>
                  <a:satMod val="130000"/>
                </a:srgbClr>
              </a:gs>
              <a:gs pos="80000">
                <a:srgbClr val="4BACC6">
                  <a:shade val="93000"/>
                  <a:satMod val="130000"/>
                </a:srgbClr>
              </a:gs>
              <a:gs pos="100000">
                <a:srgbClr val="4BACC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Console/</a:t>
            </a:r>
            <a:r>
              <a:rPr kumimoji="0" lang="en-US" sz="1800" b="0" i="0" u="none" strike="noStrike" kern="1200" cap="none" spc="0" normalizeH="0" baseline="0" noProof="0" dirty="0" err="1">
                <a:ln>
                  <a:noFill/>
                </a:ln>
                <a:solidFill>
                  <a:prstClr val="white"/>
                </a:solidFill>
                <a:effectLst/>
                <a:uLnTx/>
                <a:uFillTx/>
                <a:latin typeface="Calibri"/>
                <a:ea typeface="+mn-ea"/>
                <a:cs typeface="+mn-cs"/>
              </a:rPr>
              <a:t>cmd</a:t>
            </a: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4" name="Right Arrow 17">
            <a:extLst>
              <a:ext uri="{FF2B5EF4-FFF2-40B4-BE49-F238E27FC236}">
                <a16:creationId xmlns:a16="http://schemas.microsoft.com/office/drawing/2014/main" id="{C4DADC46-E6BF-E032-FAF6-0A08CC01BA9C}"/>
              </a:ext>
            </a:extLst>
          </p:cNvPr>
          <p:cNvSpPr/>
          <p:nvPr/>
        </p:nvSpPr>
        <p:spPr>
          <a:xfrm>
            <a:off x="3004074" y="2146579"/>
            <a:ext cx="685800" cy="365077"/>
          </a:xfrm>
          <a:prstGeom prst="rightArrow">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 name="TextBox 2">
            <a:extLst>
              <a:ext uri="{FF2B5EF4-FFF2-40B4-BE49-F238E27FC236}">
                <a16:creationId xmlns:a16="http://schemas.microsoft.com/office/drawing/2014/main" id="{4B7089C7-074F-5FFA-2EE7-4E899DFF858A}"/>
              </a:ext>
            </a:extLst>
          </p:cNvPr>
          <p:cNvSpPr txBox="1"/>
          <p:nvPr/>
        </p:nvSpPr>
        <p:spPr>
          <a:xfrm>
            <a:off x="461863" y="4429821"/>
            <a:ext cx="11136727" cy="800219"/>
          </a:xfrm>
          <a:prstGeom prst="rect">
            <a:avLst/>
          </a:prstGeom>
          <a:noFill/>
        </p:spPr>
        <p:txBody>
          <a:bodyPr wrap="square">
            <a:spAutoFit/>
          </a:bodyPr>
          <a:lstStyle/>
          <a:p>
            <a:r>
              <a:rPr lang="en-US" sz="2400">
                <a:latin typeface="Times New Roman" panose="02020603050405020304" pitchFamily="18" charset="0"/>
                <a:cs typeface="Times New Roman" panose="02020603050405020304" pitchFamily="18" charset="0"/>
              </a:rPr>
              <a:t>Visual Studio tool:</a:t>
            </a:r>
          </a:p>
          <a:p>
            <a:r>
              <a:rPr lang="en-US" sz="2200">
                <a:latin typeface="Times New Roman" panose="02020603050405020304" pitchFamily="18" charset="0"/>
                <a:cs typeface="Times New Roman" panose="02020603050405020304" pitchFamily="18" charset="0"/>
                <a:hlinkClick r:id="rId3"/>
              </a:rPr>
              <a:t>https://tranduythanh.com/2022/02/08/huong-dan-tai-cai-dat-va-su-dung-visual-studio-2022/</a:t>
            </a:r>
            <a:r>
              <a:rPr lang="en-US" sz="220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964994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624BAB6A-46C0-484A-34BC-20020BBFB5D2}"/>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FABA8010-1E99-0280-8C70-DD739A545EE2}"/>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B7EE7916-83D9-D050-FB01-2DB91789DA4B}"/>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30</a:t>
            </a:fld>
            <a:endParaRPr/>
          </a:p>
        </p:txBody>
      </p:sp>
      <p:grpSp>
        <p:nvGrpSpPr>
          <p:cNvPr id="2" name="Group 1">
            <a:extLst>
              <a:ext uri="{FF2B5EF4-FFF2-40B4-BE49-F238E27FC236}">
                <a16:creationId xmlns:a16="http://schemas.microsoft.com/office/drawing/2014/main" id="{B49A3BFB-D4EB-F396-2B4C-CB68AA31DB34}"/>
              </a:ext>
            </a:extLst>
          </p:cNvPr>
          <p:cNvGrpSpPr/>
          <p:nvPr/>
        </p:nvGrpSpPr>
        <p:grpSpPr>
          <a:xfrm>
            <a:off x="250556" y="256583"/>
            <a:ext cx="6172200" cy="508000"/>
            <a:chOff x="789624" y="1191463"/>
            <a:chExt cx="6172200" cy="508000"/>
          </a:xfrm>
        </p:grpSpPr>
        <p:sp>
          <p:nvSpPr>
            <p:cNvPr id="3" name="AutoShape 52">
              <a:extLst>
                <a:ext uri="{FF2B5EF4-FFF2-40B4-BE49-F238E27FC236}">
                  <a16:creationId xmlns:a16="http://schemas.microsoft.com/office/drawing/2014/main" id="{2A16C418-F659-60FA-4954-4595DC42A73F}"/>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a:solidFill>
                    <a:srgbClr val="002060"/>
                  </a:solidFill>
                  <a:latin typeface="Cambria" panose="02040503050406030204" pitchFamily="18" charset="0"/>
                  <a:ea typeface="+mn-ea"/>
                  <a:cs typeface="+mn-cs"/>
                </a:rPr>
                <a:t>Listbox</a:t>
              </a:r>
              <a:endParaRPr lang="en-US" sz="2400" b="1" kern="120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F67AED4B-D681-8DAD-819B-A6A9680F2639}"/>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8B79ADF5-0DDC-6652-0F78-0A5A55828230}"/>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E20B14D5-73A4-01DC-3C57-6400805A65A6}"/>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244B3C33-E710-25A2-0404-70AEEE0D6059}"/>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A115BC7A-0298-EA0A-182C-6444D55EB7E4}"/>
              </a:ext>
            </a:extLst>
          </p:cNvPr>
          <p:cNvPicPr>
            <a:picLocks noChangeAspect="1"/>
          </p:cNvPicPr>
          <p:nvPr/>
        </p:nvPicPr>
        <p:blipFill>
          <a:blip r:embed="rId3"/>
          <a:stretch>
            <a:fillRect/>
          </a:stretch>
        </p:blipFill>
        <p:spPr>
          <a:xfrm>
            <a:off x="1622156" y="955470"/>
            <a:ext cx="8104824" cy="5176807"/>
          </a:xfrm>
          <a:prstGeom prst="rect">
            <a:avLst/>
          </a:prstGeom>
        </p:spPr>
      </p:pic>
      <p:sp>
        <p:nvSpPr>
          <p:cNvPr id="9" name="Rectangle 8">
            <a:extLst>
              <a:ext uri="{FF2B5EF4-FFF2-40B4-BE49-F238E27FC236}">
                <a16:creationId xmlns:a16="http://schemas.microsoft.com/office/drawing/2014/main" id="{4A65EB9D-CEC2-6EF4-62AD-1DC811C37C71}"/>
              </a:ext>
            </a:extLst>
          </p:cNvPr>
          <p:cNvSpPr/>
          <p:nvPr/>
        </p:nvSpPr>
        <p:spPr>
          <a:xfrm>
            <a:off x="6831379" y="4877623"/>
            <a:ext cx="2514600" cy="228600"/>
          </a:xfrm>
          <a:prstGeom prst="rect">
            <a:avLst/>
          </a:prstGeom>
          <a:noFill/>
          <a:ln w="28575" cap="flat" cmpd="sng" algn="ctr">
            <a:solidFill>
              <a:srgbClr val="FF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TextBox 9">
            <a:extLst>
              <a:ext uri="{FF2B5EF4-FFF2-40B4-BE49-F238E27FC236}">
                <a16:creationId xmlns:a16="http://schemas.microsoft.com/office/drawing/2014/main" id="{D679D2D1-7C61-B060-8EEC-FBDEAA52ABA7}"/>
              </a:ext>
            </a:extLst>
          </p:cNvPr>
          <p:cNvSpPr txBox="1"/>
          <p:nvPr/>
        </p:nvSpPr>
        <p:spPr>
          <a:xfrm>
            <a:off x="6477347" y="510583"/>
            <a:ext cx="2728632" cy="400110"/>
          </a:xfrm>
          <a:prstGeom prst="rect">
            <a:avLst/>
          </a:prstGeom>
          <a:noFill/>
        </p:spPr>
        <p:txBody>
          <a:bodyPr wrap="none" rtlCol="0">
            <a:spAutoFit/>
          </a:bodyPr>
          <a:lstStyle/>
          <a:p>
            <a:pPr>
              <a:buClrTx/>
              <a:buFontTx/>
              <a:buNone/>
            </a:pPr>
            <a:r>
              <a:rPr lang="en-US" sz="2000" kern="1200" dirty="0">
                <a:solidFill>
                  <a:prstClr val="black"/>
                </a:solidFill>
                <a:latin typeface="Cambria" panose="02040503050406030204" pitchFamily="18" charset="0"/>
                <a:ea typeface="+mn-ea"/>
                <a:cs typeface="+mn-cs"/>
              </a:rPr>
              <a:t>Design Time data entry</a:t>
            </a:r>
          </a:p>
        </p:txBody>
      </p:sp>
    </p:spTree>
    <p:extLst>
      <p:ext uri="{BB962C8B-B14F-4D97-AF65-F5344CB8AC3E}">
        <p14:creationId xmlns:p14="http://schemas.microsoft.com/office/powerpoint/2010/main" val="39909794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340FEEDE-3616-6761-28FC-9E2E52CEBF8D}"/>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6E45A41E-F91B-8F48-803B-294258F70125}"/>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1AE3A18C-4DA3-B985-8DB5-5764A447D64E}"/>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31</a:t>
            </a:fld>
            <a:endParaRPr/>
          </a:p>
        </p:txBody>
      </p:sp>
      <p:pic>
        <p:nvPicPr>
          <p:cNvPr id="2" name="Picture 1">
            <a:extLst>
              <a:ext uri="{FF2B5EF4-FFF2-40B4-BE49-F238E27FC236}">
                <a16:creationId xmlns:a16="http://schemas.microsoft.com/office/drawing/2014/main" id="{A8B113AF-85C1-FE10-2044-032791F451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8047" y="1160853"/>
            <a:ext cx="2829341" cy="42377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a:extLst>
              <a:ext uri="{FF2B5EF4-FFF2-40B4-BE49-F238E27FC236}">
                <a16:creationId xmlns:a16="http://schemas.microsoft.com/office/drawing/2014/main" id="{21BADEEC-C134-95D5-D2E9-7F23F84C903B}"/>
              </a:ext>
            </a:extLst>
          </p:cNvPr>
          <p:cNvSpPr/>
          <p:nvPr/>
        </p:nvSpPr>
        <p:spPr>
          <a:xfrm>
            <a:off x="3680847" y="1283776"/>
            <a:ext cx="8077200" cy="3816429"/>
          </a:xfrm>
          <a:prstGeom prst="rect">
            <a:avLst/>
          </a:prstGeom>
        </p:spPr>
        <p:txBody>
          <a:bodyPr wrap="square">
            <a:spAutoFit/>
          </a:bodyPr>
          <a:lstStyle/>
          <a:p>
            <a:pPr>
              <a:buClrTx/>
              <a:buFontTx/>
              <a:buNone/>
            </a:pPr>
            <a:r>
              <a:rPr lang="en-US" sz="2200" kern="1200" dirty="0">
                <a:solidFill>
                  <a:srgbClr val="0000FF"/>
                </a:solidFill>
                <a:latin typeface="Consolas"/>
                <a:ea typeface="+mn-ea"/>
                <a:cs typeface="+mn-cs"/>
              </a:rPr>
              <a:t>private</a:t>
            </a:r>
            <a:r>
              <a:rPr lang="en-US" sz="2200" kern="1200" dirty="0">
                <a:solidFill>
                  <a:prstClr val="black"/>
                </a:solidFill>
                <a:latin typeface="Consolas"/>
                <a:ea typeface="+mn-ea"/>
                <a:cs typeface="+mn-cs"/>
              </a:rPr>
              <a:t> </a:t>
            </a:r>
            <a:r>
              <a:rPr lang="en-US" sz="2200" kern="1200" dirty="0">
                <a:solidFill>
                  <a:srgbClr val="0000FF"/>
                </a:solidFill>
                <a:latin typeface="Consolas"/>
                <a:ea typeface="+mn-ea"/>
                <a:cs typeface="+mn-cs"/>
              </a:rPr>
              <a:t>void</a:t>
            </a:r>
            <a:r>
              <a:rPr lang="en-US" sz="2200" kern="1200" dirty="0">
                <a:solidFill>
                  <a:prstClr val="black"/>
                </a:solidFill>
                <a:latin typeface="Consolas"/>
                <a:ea typeface="+mn-ea"/>
                <a:cs typeface="+mn-cs"/>
              </a:rPr>
              <a:t> </a:t>
            </a:r>
          </a:p>
          <a:p>
            <a:pPr>
              <a:buClrTx/>
              <a:buFontTx/>
              <a:buNone/>
            </a:pPr>
            <a:r>
              <a:rPr lang="en-US" sz="2200" kern="1200" dirty="0" err="1">
                <a:solidFill>
                  <a:prstClr val="black"/>
                </a:solidFill>
                <a:latin typeface="Consolas"/>
                <a:ea typeface="+mn-ea"/>
                <a:cs typeface="+mn-cs"/>
              </a:rPr>
              <a:t>frmListBox_Load</a:t>
            </a:r>
            <a:r>
              <a:rPr lang="en-US" sz="2200" kern="1200" dirty="0">
                <a:solidFill>
                  <a:prstClr val="black"/>
                </a:solidFill>
                <a:latin typeface="Consolas"/>
                <a:ea typeface="+mn-ea"/>
                <a:cs typeface="+mn-cs"/>
              </a:rPr>
              <a:t>(</a:t>
            </a:r>
            <a:r>
              <a:rPr lang="en-US" sz="2200" kern="1200" dirty="0">
                <a:solidFill>
                  <a:srgbClr val="0000FF"/>
                </a:solidFill>
                <a:latin typeface="Consolas"/>
                <a:ea typeface="+mn-ea"/>
                <a:cs typeface="+mn-cs"/>
              </a:rPr>
              <a:t>object</a:t>
            </a:r>
            <a:r>
              <a:rPr lang="en-US" sz="2200" kern="1200" dirty="0">
                <a:solidFill>
                  <a:prstClr val="black"/>
                </a:solidFill>
                <a:latin typeface="Consolas"/>
                <a:ea typeface="+mn-ea"/>
                <a:cs typeface="+mn-cs"/>
              </a:rPr>
              <a:t> sender, </a:t>
            </a:r>
            <a:r>
              <a:rPr lang="en-US" sz="2200" kern="1200" dirty="0" err="1">
                <a:solidFill>
                  <a:srgbClr val="2B91AF"/>
                </a:solidFill>
                <a:latin typeface="Consolas"/>
                <a:ea typeface="+mn-ea"/>
                <a:cs typeface="+mn-cs"/>
              </a:rPr>
              <a:t>EventArgs</a:t>
            </a:r>
            <a:r>
              <a:rPr lang="en-US" sz="2200" kern="1200" dirty="0">
                <a:solidFill>
                  <a:prstClr val="black"/>
                </a:solidFill>
                <a:latin typeface="Consolas"/>
                <a:ea typeface="+mn-ea"/>
                <a:cs typeface="+mn-cs"/>
              </a:rPr>
              <a:t> e)</a:t>
            </a:r>
          </a:p>
          <a:p>
            <a:pPr>
              <a:buClrTx/>
              <a:buFontTx/>
              <a:buNone/>
            </a:pPr>
            <a:r>
              <a:rPr lang="en-US" sz="2200" b="1" kern="1200" dirty="0">
                <a:solidFill>
                  <a:srgbClr val="FF0000"/>
                </a:solidFill>
                <a:latin typeface="Consolas"/>
                <a:ea typeface="+mn-ea"/>
                <a:cs typeface="+mn-cs"/>
              </a:rPr>
              <a:t>{</a:t>
            </a:r>
            <a:r>
              <a:rPr lang="en-US" sz="2200" kern="1200" dirty="0">
                <a:solidFill>
                  <a:prstClr val="black"/>
                </a:solidFill>
                <a:latin typeface="Consolas"/>
                <a:ea typeface="+mn-ea"/>
                <a:cs typeface="+mn-cs"/>
              </a:rPr>
              <a:t> listBox1.Items.Clear();</a:t>
            </a:r>
          </a:p>
          <a:p>
            <a:pPr>
              <a:buClrTx/>
              <a:buFontTx/>
              <a:buNone/>
            </a:pPr>
            <a:r>
              <a:rPr lang="nn-NO" sz="2200" kern="1200" dirty="0">
                <a:solidFill>
                  <a:prstClr val="black"/>
                </a:solidFill>
                <a:latin typeface="Consolas"/>
                <a:ea typeface="+mn-ea"/>
                <a:cs typeface="+mn-cs"/>
              </a:rPr>
              <a:t> </a:t>
            </a:r>
            <a:r>
              <a:rPr lang="nn-NO" sz="2200" kern="1200" dirty="0">
                <a:solidFill>
                  <a:srgbClr val="0000FF"/>
                </a:solidFill>
                <a:latin typeface="Consolas"/>
                <a:ea typeface="+mn-ea"/>
                <a:cs typeface="+mn-cs"/>
              </a:rPr>
              <a:t>for</a:t>
            </a:r>
            <a:r>
              <a:rPr lang="nn-NO" sz="2200" kern="1200" dirty="0">
                <a:solidFill>
                  <a:prstClr val="black"/>
                </a:solidFill>
                <a:latin typeface="Consolas"/>
                <a:ea typeface="+mn-ea"/>
                <a:cs typeface="+mn-cs"/>
              </a:rPr>
              <a:t> (</a:t>
            </a:r>
            <a:r>
              <a:rPr lang="nn-NO" sz="2200" kern="1200" dirty="0">
                <a:solidFill>
                  <a:srgbClr val="0000FF"/>
                </a:solidFill>
                <a:latin typeface="Consolas"/>
                <a:ea typeface="+mn-ea"/>
                <a:cs typeface="+mn-cs"/>
              </a:rPr>
              <a:t>int</a:t>
            </a:r>
            <a:r>
              <a:rPr lang="nn-NO" sz="2200" kern="1200" dirty="0">
                <a:solidFill>
                  <a:prstClr val="black"/>
                </a:solidFill>
                <a:latin typeface="Consolas"/>
                <a:ea typeface="+mn-ea"/>
                <a:cs typeface="+mn-cs"/>
              </a:rPr>
              <a:t> i = 0; i &lt; 10; i++)</a:t>
            </a:r>
          </a:p>
          <a:p>
            <a:pPr>
              <a:buClrTx/>
              <a:buFontTx/>
              <a:buNone/>
            </a:pPr>
            <a:r>
              <a:rPr lang="en-US" sz="2200" kern="1200" dirty="0">
                <a:solidFill>
                  <a:prstClr val="black"/>
                </a:solidFill>
                <a:latin typeface="Consolas"/>
                <a:ea typeface="+mn-ea"/>
                <a:cs typeface="+mn-cs"/>
              </a:rPr>
              <a:t>      listBox1.Items.Add(</a:t>
            </a:r>
            <a:r>
              <a:rPr lang="en-US" sz="2200" kern="1200" dirty="0">
                <a:solidFill>
                  <a:srgbClr val="A31515"/>
                </a:solidFill>
                <a:latin typeface="Consolas"/>
                <a:ea typeface="+mn-ea"/>
                <a:cs typeface="+mn-cs"/>
              </a:rPr>
              <a:t>"Item "</a:t>
            </a:r>
            <a:r>
              <a:rPr lang="en-US" sz="2200" kern="1200" dirty="0">
                <a:solidFill>
                  <a:prstClr val="black"/>
                </a:solidFill>
                <a:latin typeface="Consolas"/>
                <a:ea typeface="+mn-ea"/>
                <a:cs typeface="+mn-cs"/>
              </a:rPr>
              <a:t> + i);</a:t>
            </a:r>
          </a:p>
          <a:p>
            <a:pPr>
              <a:buClrTx/>
              <a:buFontTx/>
              <a:buNone/>
            </a:pPr>
            <a:r>
              <a:rPr lang="en-US" sz="2200" b="1" kern="1200" dirty="0">
                <a:solidFill>
                  <a:srgbClr val="FF0000"/>
                </a:solidFill>
                <a:latin typeface="Consolas"/>
                <a:ea typeface="+mn-ea"/>
                <a:cs typeface="+mn-cs"/>
              </a:rPr>
              <a:t>}</a:t>
            </a:r>
          </a:p>
          <a:p>
            <a:pPr>
              <a:buClrTx/>
              <a:buFontTx/>
              <a:buNone/>
            </a:pPr>
            <a:r>
              <a:rPr lang="en-US" sz="2200" kern="1200" dirty="0">
                <a:solidFill>
                  <a:srgbClr val="0000FF"/>
                </a:solidFill>
                <a:latin typeface="Consolas"/>
                <a:ea typeface="+mn-ea"/>
                <a:cs typeface="+mn-cs"/>
              </a:rPr>
              <a:t>private</a:t>
            </a:r>
            <a:r>
              <a:rPr lang="en-US" sz="2200" kern="1200" dirty="0">
                <a:solidFill>
                  <a:prstClr val="black"/>
                </a:solidFill>
                <a:latin typeface="Consolas"/>
                <a:ea typeface="+mn-ea"/>
                <a:cs typeface="+mn-cs"/>
              </a:rPr>
              <a:t> </a:t>
            </a:r>
            <a:r>
              <a:rPr lang="en-US" sz="2200" kern="1200" dirty="0">
                <a:solidFill>
                  <a:srgbClr val="0000FF"/>
                </a:solidFill>
                <a:latin typeface="Consolas"/>
                <a:ea typeface="+mn-ea"/>
                <a:cs typeface="+mn-cs"/>
              </a:rPr>
              <a:t>void</a:t>
            </a:r>
            <a:r>
              <a:rPr lang="en-US" sz="2200" kern="1200" dirty="0">
                <a:solidFill>
                  <a:prstClr val="black"/>
                </a:solidFill>
                <a:latin typeface="Consolas"/>
                <a:ea typeface="+mn-ea"/>
                <a:cs typeface="+mn-cs"/>
              </a:rPr>
              <a:t> listBox1_SelectedIndexChanged</a:t>
            </a:r>
          </a:p>
          <a:p>
            <a:pPr>
              <a:buClrTx/>
              <a:buFontTx/>
              <a:buNone/>
            </a:pPr>
            <a:r>
              <a:rPr lang="en-US" sz="2200" kern="1200" dirty="0">
                <a:solidFill>
                  <a:prstClr val="black"/>
                </a:solidFill>
                <a:latin typeface="Consolas"/>
                <a:ea typeface="+mn-ea"/>
                <a:cs typeface="+mn-cs"/>
              </a:rPr>
              <a:t>(</a:t>
            </a:r>
            <a:r>
              <a:rPr lang="en-US" sz="2200" kern="1200" dirty="0">
                <a:solidFill>
                  <a:srgbClr val="0000FF"/>
                </a:solidFill>
                <a:latin typeface="Consolas"/>
                <a:ea typeface="+mn-ea"/>
                <a:cs typeface="+mn-cs"/>
              </a:rPr>
              <a:t>object</a:t>
            </a:r>
            <a:r>
              <a:rPr lang="en-US" sz="2200" kern="1200" dirty="0">
                <a:solidFill>
                  <a:prstClr val="black"/>
                </a:solidFill>
                <a:latin typeface="Consolas"/>
                <a:ea typeface="+mn-ea"/>
                <a:cs typeface="+mn-cs"/>
              </a:rPr>
              <a:t> sender, </a:t>
            </a:r>
            <a:r>
              <a:rPr lang="en-US" sz="2200" kern="1200" dirty="0" err="1">
                <a:solidFill>
                  <a:srgbClr val="2B91AF"/>
                </a:solidFill>
                <a:latin typeface="Consolas"/>
                <a:ea typeface="+mn-ea"/>
                <a:cs typeface="+mn-cs"/>
              </a:rPr>
              <a:t>EventArgs</a:t>
            </a:r>
            <a:r>
              <a:rPr lang="en-US" sz="2200" kern="1200" dirty="0">
                <a:solidFill>
                  <a:prstClr val="black"/>
                </a:solidFill>
                <a:latin typeface="Consolas"/>
                <a:ea typeface="+mn-ea"/>
                <a:cs typeface="+mn-cs"/>
              </a:rPr>
              <a:t> e)</a:t>
            </a:r>
          </a:p>
          <a:p>
            <a:pPr>
              <a:buClrTx/>
              <a:buFontTx/>
              <a:buNone/>
            </a:pPr>
            <a:r>
              <a:rPr lang="en-US" sz="2200" b="1" kern="1200" dirty="0">
                <a:solidFill>
                  <a:srgbClr val="FF0000"/>
                </a:solidFill>
                <a:latin typeface="Consolas"/>
                <a:ea typeface="+mn-ea"/>
                <a:cs typeface="+mn-cs"/>
              </a:rPr>
              <a:t>{</a:t>
            </a:r>
          </a:p>
          <a:p>
            <a:pPr>
              <a:buClrTx/>
              <a:buFontTx/>
              <a:buNone/>
            </a:pPr>
            <a:r>
              <a:rPr lang="en-US" sz="2200" kern="1200" dirty="0" err="1">
                <a:solidFill>
                  <a:prstClr val="black"/>
                </a:solidFill>
                <a:latin typeface="Consolas"/>
                <a:ea typeface="+mn-ea"/>
                <a:cs typeface="+mn-cs"/>
              </a:rPr>
              <a:t>lblMessage.Text</a:t>
            </a:r>
            <a:r>
              <a:rPr lang="en-US" sz="2200" kern="1200" dirty="0">
                <a:solidFill>
                  <a:prstClr val="black"/>
                </a:solidFill>
                <a:latin typeface="Consolas"/>
                <a:ea typeface="+mn-ea"/>
                <a:cs typeface="+mn-cs"/>
              </a:rPr>
              <a:t> = listBox1.Text +</a:t>
            </a:r>
            <a:r>
              <a:rPr lang="en-US" sz="2200" kern="1200" dirty="0">
                <a:solidFill>
                  <a:srgbClr val="A31515"/>
                </a:solidFill>
                <a:latin typeface="Consolas"/>
                <a:ea typeface="+mn-ea"/>
                <a:cs typeface="+mn-cs"/>
              </a:rPr>
              <a:t>" was clicked!"</a:t>
            </a:r>
            <a:r>
              <a:rPr lang="en-US" sz="2200" kern="1200" dirty="0">
                <a:solidFill>
                  <a:prstClr val="black"/>
                </a:solidFill>
                <a:latin typeface="Consolas"/>
                <a:ea typeface="+mn-ea"/>
                <a:cs typeface="+mn-cs"/>
              </a:rPr>
              <a:t>;</a:t>
            </a:r>
          </a:p>
          <a:p>
            <a:pPr>
              <a:buClrTx/>
              <a:buFontTx/>
              <a:buNone/>
            </a:pPr>
            <a:r>
              <a:rPr lang="en-US" sz="2200" b="1" kern="1200" dirty="0">
                <a:solidFill>
                  <a:srgbClr val="FF0000"/>
                </a:solidFill>
                <a:latin typeface="Consolas"/>
                <a:ea typeface="+mn-ea"/>
                <a:cs typeface="+mn-cs"/>
              </a:rPr>
              <a:t>}</a:t>
            </a:r>
          </a:p>
        </p:txBody>
      </p:sp>
      <p:grpSp>
        <p:nvGrpSpPr>
          <p:cNvPr id="4" name="Group 3">
            <a:extLst>
              <a:ext uri="{FF2B5EF4-FFF2-40B4-BE49-F238E27FC236}">
                <a16:creationId xmlns:a16="http://schemas.microsoft.com/office/drawing/2014/main" id="{8BE9D896-27DD-0E3E-D7BA-3A03E9E685E8}"/>
              </a:ext>
            </a:extLst>
          </p:cNvPr>
          <p:cNvGrpSpPr/>
          <p:nvPr/>
        </p:nvGrpSpPr>
        <p:grpSpPr>
          <a:xfrm>
            <a:off x="328047" y="318576"/>
            <a:ext cx="6172200" cy="508000"/>
            <a:chOff x="789624" y="1191463"/>
            <a:chExt cx="6172200" cy="508000"/>
          </a:xfrm>
        </p:grpSpPr>
        <p:sp>
          <p:nvSpPr>
            <p:cNvPr id="5" name="AutoShape 52">
              <a:extLst>
                <a:ext uri="{FF2B5EF4-FFF2-40B4-BE49-F238E27FC236}">
                  <a16:creationId xmlns:a16="http://schemas.microsoft.com/office/drawing/2014/main" id="{6EC3FABD-7676-542D-BB03-2B1275C1EB74}"/>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a:solidFill>
                    <a:srgbClr val="002060"/>
                  </a:solidFill>
                  <a:latin typeface="Cambria" panose="02040503050406030204" pitchFamily="18" charset="0"/>
                  <a:ea typeface="+mn-ea"/>
                  <a:cs typeface="+mn-cs"/>
                </a:rPr>
                <a:t>Listbox</a:t>
              </a:r>
              <a:endParaRPr lang="en-US" sz="2400" b="1" kern="1200">
                <a:solidFill>
                  <a:srgbClr val="002060"/>
                </a:solidFill>
                <a:latin typeface="Calibri"/>
                <a:ea typeface="+mn-ea"/>
                <a:cs typeface="+mn-cs"/>
              </a:endParaRPr>
            </a:p>
          </p:txBody>
        </p:sp>
        <p:grpSp>
          <p:nvGrpSpPr>
            <p:cNvPr id="6" name="Group 17">
              <a:extLst>
                <a:ext uri="{FF2B5EF4-FFF2-40B4-BE49-F238E27FC236}">
                  <a16:creationId xmlns:a16="http://schemas.microsoft.com/office/drawing/2014/main" id="{DCB9613F-1F78-8D06-D8A2-9E77EF78164D}"/>
                </a:ext>
              </a:extLst>
            </p:cNvPr>
            <p:cNvGrpSpPr>
              <a:grpSpLocks/>
            </p:cNvGrpSpPr>
            <p:nvPr/>
          </p:nvGrpSpPr>
          <p:grpSpPr bwMode="auto">
            <a:xfrm>
              <a:off x="789624" y="1295400"/>
              <a:ext cx="353376" cy="272472"/>
              <a:chOff x="1110" y="2656"/>
              <a:chExt cx="1549" cy="1351"/>
            </a:xfrm>
          </p:grpSpPr>
          <p:sp>
            <p:nvSpPr>
              <p:cNvPr id="7" name="AutoShape 18">
                <a:extLst>
                  <a:ext uri="{FF2B5EF4-FFF2-40B4-BE49-F238E27FC236}">
                    <a16:creationId xmlns:a16="http://schemas.microsoft.com/office/drawing/2014/main" id="{E9CF020E-D292-71F0-4409-E29DC7F42985}"/>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8" name="AutoShape 19">
                <a:extLst>
                  <a:ext uri="{FF2B5EF4-FFF2-40B4-BE49-F238E27FC236}">
                    <a16:creationId xmlns:a16="http://schemas.microsoft.com/office/drawing/2014/main" id="{46F35F97-BEEE-CD84-0863-58658FF6615E}"/>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9" name="AutoShape 20">
                <a:extLst>
                  <a:ext uri="{FF2B5EF4-FFF2-40B4-BE49-F238E27FC236}">
                    <a16:creationId xmlns:a16="http://schemas.microsoft.com/office/drawing/2014/main" id="{058CA27E-F91A-34E5-8AD9-BB1144C2C0E3}"/>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Tree>
    <p:extLst>
      <p:ext uri="{BB962C8B-B14F-4D97-AF65-F5344CB8AC3E}">
        <p14:creationId xmlns:p14="http://schemas.microsoft.com/office/powerpoint/2010/main" val="3075990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D9CC27DE-571B-3578-2386-23798F96DAB8}"/>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EE14E690-BD1A-1FD5-2B4F-7A48B1567E58}"/>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1FC7ABE7-2285-B92D-F105-FD7863E1DB08}"/>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32</a:t>
            </a:fld>
            <a:endParaRPr/>
          </a:p>
        </p:txBody>
      </p:sp>
      <p:grpSp>
        <p:nvGrpSpPr>
          <p:cNvPr id="2" name="Group 1">
            <a:extLst>
              <a:ext uri="{FF2B5EF4-FFF2-40B4-BE49-F238E27FC236}">
                <a16:creationId xmlns:a16="http://schemas.microsoft.com/office/drawing/2014/main" id="{23E84290-04CC-12FE-6FE3-E3E554DDFF10}"/>
              </a:ext>
            </a:extLst>
          </p:cNvPr>
          <p:cNvGrpSpPr/>
          <p:nvPr/>
        </p:nvGrpSpPr>
        <p:grpSpPr>
          <a:xfrm>
            <a:off x="258305" y="310827"/>
            <a:ext cx="6172200" cy="508000"/>
            <a:chOff x="789624" y="1191463"/>
            <a:chExt cx="6172200" cy="508000"/>
          </a:xfrm>
        </p:grpSpPr>
        <p:sp>
          <p:nvSpPr>
            <p:cNvPr id="3" name="AutoShape 52">
              <a:extLst>
                <a:ext uri="{FF2B5EF4-FFF2-40B4-BE49-F238E27FC236}">
                  <a16:creationId xmlns:a16="http://schemas.microsoft.com/office/drawing/2014/main" id="{F744FCB1-E43B-7363-6B28-43F373609D7C}"/>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a:solidFill>
                    <a:srgbClr val="002060"/>
                  </a:solidFill>
                  <a:latin typeface="Cambria" panose="02040503050406030204" pitchFamily="18" charset="0"/>
                  <a:ea typeface="+mn-ea"/>
                  <a:cs typeface="+mn-cs"/>
                </a:rPr>
                <a:t>Combobox</a:t>
              </a:r>
              <a:endParaRPr lang="en-US" sz="2400" b="1" kern="120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785E23E4-39F7-1FC8-1F19-A839BC9B8791}"/>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78A03347-A5A6-2118-78BD-1322AACB04A3}"/>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3CB16B2E-CF56-FBE0-03E5-0225CBE1AB8C}"/>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53C708C3-CF98-4FAB-9CB0-B56E78277733}"/>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EFCADDC6-6054-41D9-E5A8-2BBDBBE4BAC5}"/>
              </a:ext>
            </a:extLst>
          </p:cNvPr>
          <p:cNvPicPr>
            <a:picLocks noChangeAspect="1"/>
          </p:cNvPicPr>
          <p:nvPr/>
        </p:nvPicPr>
        <p:blipFill>
          <a:blip r:embed="rId3"/>
          <a:stretch>
            <a:fillRect/>
          </a:stretch>
        </p:blipFill>
        <p:spPr>
          <a:xfrm>
            <a:off x="1629905" y="1276027"/>
            <a:ext cx="5563466" cy="3810000"/>
          </a:xfrm>
          <a:prstGeom prst="rect">
            <a:avLst/>
          </a:prstGeom>
        </p:spPr>
      </p:pic>
      <p:sp>
        <p:nvSpPr>
          <p:cNvPr id="9" name="Freeform 9">
            <a:extLst>
              <a:ext uri="{FF2B5EF4-FFF2-40B4-BE49-F238E27FC236}">
                <a16:creationId xmlns:a16="http://schemas.microsoft.com/office/drawing/2014/main" id="{588348A2-1BF5-E59F-2C2F-6FF4E98D7229}"/>
              </a:ext>
            </a:extLst>
          </p:cNvPr>
          <p:cNvSpPr/>
          <p:nvPr/>
        </p:nvSpPr>
        <p:spPr>
          <a:xfrm>
            <a:off x="2846830" y="2058499"/>
            <a:ext cx="2320120" cy="1651379"/>
          </a:xfrm>
          <a:custGeom>
            <a:avLst/>
            <a:gdLst>
              <a:gd name="connsiteX0" fmla="*/ 0 w 2320120"/>
              <a:gd name="connsiteY0" fmla="*/ 1651379 h 1651379"/>
              <a:gd name="connsiteX1" fmla="*/ 13648 w 2320120"/>
              <a:gd name="connsiteY1" fmla="*/ 1310185 h 1651379"/>
              <a:gd name="connsiteX2" fmla="*/ 40944 w 2320120"/>
              <a:gd name="connsiteY2" fmla="*/ 1201003 h 1651379"/>
              <a:gd name="connsiteX3" fmla="*/ 109182 w 2320120"/>
              <a:gd name="connsiteY3" fmla="*/ 1064525 h 1651379"/>
              <a:gd name="connsiteX4" fmla="*/ 122830 w 2320120"/>
              <a:gd name="connsiteY4" fmla="*/ 1009934 h 1651379"/>
              <a:gd name="connsiteX5" fmla="*/ 191069 w 2320120"/>
              <a:gd name="connsiteY5" fmla="*/ 900752 h 1651379"/>
              <a:gd name="connsiteX6" fmla="*/ 259308 w 2320120"/>
              <a:gd name="connsiteY6" fmla="*/ 805218 h 1651379"/>
              <a:gd name="connsiteX7" fmla="*/ 286603 w 2320120"/>
              <a:gd name="connsiteY7" fmla="*/ 736979 h 1651379"/>
              <a:gd name="connsiteX8" fmla="*/ 300251 w 2320120"/>
              <a:gd name="connsiteY8" fmla="*/ 696035 h 1651379"/>
              <a:gd name="connsiteX9" fmla="*/ 341194 w 2320120"/>
              <a:gd name="connsiteY9" fmla="*/ 668740 h 1651379"/>
              <a:gd name="connsiteX10" fmla="*/ 436729 w 2320120"/>
              <a:gd name="connsiteY10" fmla="*/ 559558 h 1651379"/>
              <a:gd name="connsiteX11" fmla="*/ 545911 w 2320120"/>
              <a:gd name="connsiteY11" fmla="*/ 504967 h 1651379"/>
              <a:gd name="connsiteX12" fmla="*/ 655093 w 2320120"/>
              <a:gd name="connsiteY12" fmla="*/ 436728 h 1651379"/>
              <a:gd name="connsiteX13" fmla="*/ 696036 w 2320120"/>
              <a:gd name="connsiteY13" fmla="*/ 368489 h 1651379"/>
              <a:gd name="connsiteX14" fmla="*/ 832514 w 2320120"/>
              <a:gd name="connsiteY14" fmla="*/ 286603 h 1651379"/>
              <a:gd name="connsiteX15" fmla="*/ 887105 w 2320120"/>
              <a:gd name="connsiteY15" fmla="*/ 245659 h 1651379"/>
              <a:gd name="connsiteX16" fmla="*/ 955344 w 2320120"/>
              <a:gd name="connsiteY16" fmla="*/ 218364 h 1651379"/>
              <a:gd name="connsiteX17" fmla="*/ 1078174 w 2320120"/>
              <a:gd name="connsiteY17" fmla="*/ 163773 h 1651379"/>
              <a:gd name="connsiteX18" fmla="*/ 1146412 w 2320120"/>
              <a:gd name="connsiteY18" fmla="*/ 109182 h 1651379"/>
              <a:gd name="connsiteX19" fmla="*/ 1282890 w 2320120"/>
              <a:gd name="connsiteY19" fmla="*/ 68238 h 1651379"/>
              <a:gd name="connsiteX20" fmla="*/ 1351129 w 2320120"/>
              <a:gd name="connsiteY20" fmla="*/ 40943 h 1651379"/>
              <a:gd name="connsiteX21" fmla="*/ 1446663 w 2320120"/>
              <a:gd name="connsiteY21" fmla="*/ 13647 h 1651379"/>
              <a:gd name="connsiteX22" fmla="*/ 1596788 w 2320120"/>
              <a:gd name="connsiteY22" fmla="*/ 0 h 1651379"/>
              <a:gd name="connsiteX23" fmla="*/ 2183642 w 2320120"/>
              <a:gd name="connsiteY23" fmla="*/ 13647 h 1651379"/>
              <a:gd name="connsiteX24" fmla="*/ 2197290 w 2320120"/>
              <a:gd name="connsiteY24" fmla="*/ 54591 h 1651379"/>
              <a:gd name="connsiteX25" fmla="*/ 2251881 w 2320120"/>
              <a:gd name="connsiteY25" fmla="*/ 136477 h 1651379"/>
              <a:gd name="connsiteX26" fmla="*/ 2306472 w 2320120"/>
              <a:gd name="connsiteY26" fmla="*/ 259307 h 1651379"/>
              <a:gd name="connsiteX27" fmla="*/ 2320120 w 2320120"/>
              <a:gd name="connsiteY27" fmla="*/ 300250 h 1651379"/>
              <a:gd name="connsiteX28" fmla="*/ 2320120 w 2320120"/>
              <a:gd name="connsiteY28" fmla="*/ 436728 h 165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320120" h="1651379">
                <a:moveTo>
                  <a:pt x="0" y="1651379"/>
                </a:moveTo>
                <a:cubicBezTo>
                  <a:pt x="4549" y="1537648"/>
                  <a:pt x="6077" y="1423755"/>
                  <a:pt x="13648" y="1310185"/>
                </a:cubicBezTo>
                <a:cubicBezTo>
                  <a:pt x="14846" y="1292215"/>
                  <a:pt x="29431" y="1224029"/>
                  <a:pt x="40944" y="1201003"/>
                </a:cubicBezTo>
                <a:cubicBezTo>
                  <a:pt x="92230" y="1098431"/>
                  <a:pt x="74124" y="1169700"/>
                  <a:pt x="109182" y="1064525"/>
                </a:cubicBezTo>
                <a:cubicBezTo>
                  <a:pt x="115113" y="1046730"/>
                  <a:pt x="114442" y="1026711"/>
                  <a:pt x="122830" y="1009934"/>
                </a:cubicBezTo>
                <a:cubicBezTo>
                  <a:pt x="142023" y="971547"/>
                  <a:pt x="175130" y="940600"/>
                  <a:pt x="191069" y="900752"/>
                </a:cubicBezTo>
                <a:cubicBezTo>
                  <a:pt x="224457" y="817284"/>
                  <a:pt x="197981" y="846102"/>
                  <a:pt x="259308" y="805218"/>
                </a:cubicBezTo>
                <a:cubicBezTo>
                  <a:pt x="268406" y="782472"/>
                  <a:pt x="278001" y="759918"/>
                  <a:pt x="286603" y="736979"/>
                </a:cubicBezTo>
                <a:cubicBezTo>
                  <a:pt x="291654" y="723509"/>
                  <a:pt x="291264" y="707269"/>
                  <a:pt x="300251" y="696035"/>
                </a:cubicBezTo>
                <a:cubicBezTo>
                  <a:pt x="310497" y="683227"/>
                  <a:pt x="329596" y="680338"/>
                  <a:pt x="341194" y="668740"/>
                </a:cubicBezTo>
                <a:cubicBezTo>
                  <a:pt x="391492" y="618442"/>
                  <a:pt x="372940" y="602084"/>
                  <a:pt x="436729" y="559558"/>
                </a:cubicBezTo>
                <a:cubicBezTo>
                  <a:pt x="470585" y="536987"/>
                  <a:pt x="513359" y="529381"/>
                  <a:pt x="545911" y="504967"/>
                </a:cubicBezTo>
                <a:cubicBezTo>
                  <a:pt x="616778" y="451817"/>
                  <a:pt x="580157" y="474197"/>
                  <a:pt x="655093" y="436728"/>
                </a:cubicBezTo>
                <a:cubicBezTo>
                  <a:pt x="668741" y="413982"/>
                  <a:pt x="677279" y="387246"/>
                  <a:pt x="696036" y="368489"/>
                </a:cubicBezTo>
                <a:cubicBezTo>
                  <a:pt x="752131" y="312394"/>
                  <a:pt x="775074" y="322503"/>
                  <a:pt x="832514" y="286603"/>
                </a:cubicBezTo>
                <a:cubicBezTo>
                  <a:pt x="851803" y="274547"/>
                  <a:pt x="867221" y="256706"/>
                  <a:pt x="887105" y="245659"/>
                </a:cubicBezTo>
                <a:cubicBezTo>
                  <a:pt x="908521" y="233761"/>
                  <a:pt x="933432" y="229320"/>
                  <a:pt x="955344" y="218364"/>
                </a:cubicBezTo>
                <a:cubicBezTo>
                  <a:pt x="1085112" y="153480"/>
                  <a:pt x="866909" y="234193"/>
                  <a:pt x="1078174" y="163773"/>
                </a:cubicBezTo>
                <a:cubicBezTo>
                  <a:pt x="1100920" y="145576"/>
                  <a:pt x="1120840" y="123131"/>
                  <a:pt x="1146412" y="109182"/>
                </a:cubicBezTo>
                <a:cubicBezTo>
                  <a:pt x="1196128" y="82064"/>
                  <a:pt x="1232959" y="84881"/>
                  <a:pt x="1282890" y="68238"/>
                </a:cubicBezTo>
                <a:cubicBezTo>
                  <a:pt x="1306131" y="60491"/>
                  <a:pt x="1328190" y="49545"/>
                  <a:pt x="1351129" y="40943"/>
                </a:cubicBezTo>
                <a:cubicBezTo>
                  <a:pt x="1374360" y="32231"/>
                  <a:pt x="1424410" y="16614"/>
                  <a:pt x="1446663" y="13647"/>
                </a:cubicBezTo>
                <a:cubicBezTo>
                  <a:pt x="1496470" y="7006"/>
                  <a:pt x="1546746" y="4549"/>
                  <a:pt x="1596788" y="0"/>
                </a:cubicBezTo>
                <a:cubicBezTo>
                  <a:pt x="1792406" y="4549"/>
                  <a:pt x="1988775" y="-4068"/>
                  <a:pt x="2183642" y="13647"/>
                </a:cubicBezTo>
                <a:cubicBezTo>
                  <a:pt x="2197969" y="14949"/>
                  <a:pt x="2190303" y="42015"/>
                  <a:pt x="2197290" y="54591"/>
                </a:cubicBezTo>
                <a:cubicBezTo>
                  <a:pt x="2213222" y="83268"/>
                  <a:pt x="2233684" y="109182"/>
                  <a:pt x="2251881" y="136477"/>
                </a:cubicBezTo>
                <a:cubicBezTo>
                  <a:pt x="2295134" y="201357"/>
                  <a:pt x="2273991" y="161867"/>
                  <a:pt x="2306472" y="259307"/>
                </a:cubicBezTo>
                <a:cubicBezTo>
                  <a:pt x="2311021" y="272955"/>
                  <a:pt x="2320120" y="285864"/>
                  <a:pt x="2320120" y="300250"/>
                </a:cubicBezTo>
                <a:lnTo>
                  <a:pt x="2320120" y="436728"/>
                </a:lnTo>
              </a:path>
            </a:pathLst>
          </a:custGeom>
          <a:noFill/>
          <a:ln w="25400" cap="flat" cmpd="sng" algn="ctr">
            <a:solidFill>
              <a:srgbClr val="FF0000"/>
            </a:solidFill>
            <a:prstDash val="solid"/>
            <a:headEnd type="none" w="med" len="med"/>
            <a:tailEnd type="arrow"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6176427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6069FEAE-FECF-33EE-30C3-97700D473128}"/>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49C962F1-D7D3-ED00-2D87-2BEB9021C173}"/>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A6291DD9-6EE1-7FF1-9ECA-6A287750E660}"/>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33</a:t>
            </a:fld>
            <a:endParaRPr/>
          </a:p>
        </p:txBody>
      </p:sp>
      <p:grpSp>
        <p:nvGrpSpPr>
          <p:cNvPr id="2" name="Group 1">
            <a:extLst>
              <a:ext uri="{FF2B5EF4-FFF2-40B4-BE49-F238E27FC236}">
                <a16:creationId xmlns:a16="http://schemas.microsoft.com/office/drawing/2014/main" id="{81A6E624-5947-7025-7357-9F995377CB8A}"/>
              </a:ext>
            </a:extLst>
          </p:cNvPr>
          <p:cNvGrpSpPr/>
          <p:nvPr/>
        </p:nvGrpSpPr>
        <p:grpSpPr>
          <a:xfrm>
            <a:off x="235057" y="272081"/>
            <a:ext cx="6172200" cy="508000"/>
            <a:chOff x="789624" y="1191463"/>
            <a:chExt cx="6172200" cy="508000"/>
          </a:xfrm>
        </p:grpSpPr>
        <p:sp>
          <p:nvSpPr>
            <p:cNvPr id="3" name="AutoShape 52">
              <a:extLst>
                <a:ext uri="{FF2B5EF4-FFF2-40B4-BE49-F238E27FC236}">
                  <a16:creationId xmlns:a16="http://schemas.microsoft.com/office/drawing/2014/main" id="{4F49A892-0C9E-C0E2-0B86-F94347D06209}"/>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a:solidFill>
                    <a:srgbClr val="002060"/>
                  </a:solidFill>
                  <a:latin typeface="Cambria" panose="02040503050406030204" pitchFamily="18" charset="0"/>
                  <a:ea typeface="+mn-ea"/>
                  <a:cs typeface="+mn-cs"/>
                </a:rPr>
                <a:t>Combobox</a:t>
              </a:r>
              <a:endParaRPr lang="en-US" sz="2400" b="1" kern="120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BB2A5E37-CC7D-5CAF-9F05-B71A8D0A5AF6}"/>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C68857F6-E06B-5103-8B4F-7AAB0BFBAB8C}"/>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453E7E6D-64D6-0E47-F0E0-CD0F3EC6A860}"/>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9F76B28B-9145-84F6-E123-204DF9A2A591}"/>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F006F85A-57B5-F6B1-8F36-59706037FC62}"/>
              </a:ext>
            </a:extLst>
          </p:cNvPr>
          <p:cNvSpPr/>
          <p:nvPr/>
        </p:nvSpPr>
        <p:spPr>
          <a:xfrm>
            <a:off x="422385" y="791577"/>
            <a:ext cx="11166472" cy="830997"/>
          </a:xfrm>
          <a:prstGeom prst="rect">
            <a:avLst/>
          </a:prstGeom>
        </p:spPr>
        <p:txBody>
          <a:bodyPr wrap="square">
            <a:spAutoFit/>
          </a:bodyPr>
          <a:lstStyle/>
          <a:p>
            <a:pPr algn="just">
              <a:buClrTx/>
              <a:buFontTx/>
              <a:buNone/>
            </a:pPr>
            <a:r>
              <a:rPr lang="en-US" sz="2400" b="1" kern="1200" dirty="0" err="1">
                <a:solidFill>
                  <a:prstClr val="black"/>
                </a:solidFill>
                <a:latin typeface="Cambria" panose="02040503050406030204" pitchFamily="18" charset="0"/>
                <a:ea typeface="Calibri" panose="020F0502020204030204" pitchFamily="34" charset="0"/>
                <a:cs typeface="+mn-cs"/>
              </a:rPr>
              <a:t>ComboBox</a:t>
            </a:r>
            <a:r>
              <a:rPr lang="en-US" sz="2400" kern="1200" dirty="0">
                <a:solidFill>
                  <a:prstClr val="black"/>
                </a:solidFill>
                <a:latin typeface="Cambria" panose="02040503050406030204" pitchFamily="18" charset="0"/>
                <a:ea typeface="Calibri" panose="020F0502020204030204" pitchFamily="34" charset="0"/>
                <a:cs typeface="+mn-cs"/>
              </a:rPr>
              <a:t> also provides a list of options like a </a:t>
            </a:r>
            <a:r>
              <a:rPr lang="en-US" sz="2400" kern="1200" dirty="0" err="1">
                <a:solidFill>
                  <a:prstClr val="black"/>
                </a:solidFill>
                <a:latin typeface="Cambria" panose="02040503050406030204" pitchFamily="18" charset="0"/>
                <a:ea typeface="Calibri" panose="020F0502020204030204" pitchFamily="34" charset="0"/>
                <a:cs typeface="+mn-cs"/>
              </a:rPr>
              <a:t>listbox</a:t>
            </a:r>
            <a:r>
              <a:rPr lang="en-US" sz="2400" kern="1200" dirty="0">
                <a:solidFill>
                  <a:prstClr val="black"/>
                </a:solidFill>
                <a:latin typeface="Cambria" panose="02040503050406030204" pitchFamily="18" charset="0"/>
                <a:ea typeface="Calibri" panose="020F0502020204030204" pitchFamily="34" charset="0"/>
                <a:cs typeface="+mn-cs"/>
              </a:rPr>
              <a:t>, but is different in display and does not support selecting multiple items.</a:t>
            </a:r>
            <a:endParaRPr lang="en-US" sz="2400" kern="1200" dirty="0">
              <a:solidFill>
                <a:prstClr val="black"/>
              </a:solidFill>
              <a:latin typeface="Cambria" panose="02040503050406030204" pitchFamily="18" charset="0"/>
              <a:ea typeface="+mn-ea"/>
              <a:cs typeface="+mn-cs"/>
            </a:endParaRPr>
          </a:p>
        </p:txBody>
      </p:sp>
      <p:graphicFrame>
        <p:nvGraphicFramePr>
          <p:cNvPr id="9" name="Table 8">
            <a:extLst>
              <a:ext uri="{FF2B5EF4-FFF2-40B4-BE49-F238E27FC236}">
                <a16:creationId xmlns:a16="http://schemas.microsoft.com/office/drawing/2014/main" id="{B20C803A-27F1-FB05-C2EE-14CB7D309EC5}"/>
              </a:ext>
            </a:extLst>
          </p:cNvPr>
          <p:cNvGraphicFramePr>
            <a:graphicFrameLocks noGrp="1"/>
          </p:cNvGraphicFramePr>
          <p:nvPr>
            <p:extLst>
              <p:ext uri="{D42A27DB-BD31-4B8C-83A1-F6EECF244321}">
                <p14:modId xmlns:p14="http://schemas.microsoft.com/office/powerpoint/2010/main" val="1311107962"/>
              </p:ext>
            </p:extLst>
          </p:nvPr>
        </p:nvGraphicFramePr>
        <p:xfrm>
          <a:off x="585467" y="2029761"/>
          <a:ext cx="10622390" cy="2441895"/>
        </p:xfrm>
        <a:graphic>
          <a:graphicData uri="http://schemas.openxmlformats.org/drawingml/2006/table">
            <a:tbl>
              <a:tblPr firstRow="1" firstCol="1" bandRow="1"/>
              <a:tblGrid>
                <a:gridCol w="2958134">
                  <a:extLst>
                    <a:ext uri="{9D8B030D-6E8A-4147-A177-3AD203B41FA5}">
                      <a16:colId xmlns:a16="http://schemas.microsoft.com/office/drawing/2014/main" val="20000"/>
                    </a:ext>
                  </a:extLst>
                </a:gridCol>
                <a:gridCol w="7664256">
                  <a:extLst>
                    <a:ext uri="{9D8B030D-6E8A-4147-A177-3AD203B41FA5}">
                      <a16:colId xmlns:a16="http://schemas.microsoft.com/office/drawing/2014/main" val="20001"/>
                    </a:ext>
                  </a:extLst>
                </a:gridCol>
              </a:tblGrid>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800" b="1" dirty="0">
                          <a:solidFill>
                            <a:schemeClr val="tx1"/>
                          </a:solidFill>
                          <a:latin typeface="Times New Roman" panose="02020603050405020304" pitchFamily="18" charset="0"/>
                          <a:cs typeface="Times New Roman" panose="02020603050405020304" pitchFamily="18" charset="0"/>
                        </a:rPr>
                        <a:t>Properties</a:t>
                      </a:r>
                      <a:endParaRPr lang="en-US" sz="2800" dirty="0">
                        <a:solidFill>
                          <a:schemeClr val="tx1"/>
                        </a:solidFill>
                        <a:latin typeface="Cambria" panose="02040503050406030204" pitchFamily="18" charset="0"/>
                      </a:endParaRP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800" b="1" kern="1200" dirty="0">
                          <a:solidFill>
                            <a:schemeClr val="tx1"/>
                          </a:solidFill>
                          <a:latin typeface="Times New Roman" panose="02020603050405020304" pitchFamily="18" charset="0"/>
                          <a:ea typeface="+mn-ea"/>
                          <a:cs typeface="Times New Roman" panose="02020603050405020304" pitchFamily="18" charset="0"/>
                        </a:rPr>
                        <a:t>Description</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0"/>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Name</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Combo box name, usually starting with </a:t>
                      </a:r>
                      <a:r>
                        <a:rPr lang="en-US" sz="2400" dirty="0" err="1">
                          <a:solidFill>
                            <a:srgbClr val="FF0000"/>
                          </a:solidFill>
                          <a:effectLst/>
                          <a:latin typeface="Cambria" panose="02040503050406030204" pitchFamily="18" charset="0"/>
                          <a:ea typeface="Times New Roman" panose="02020603050405020304" pitchFamily="18" charset="0"/>
                          <a:cs typeface="Times New Roman" panose="02020603050405020304" pitchFamily="18" charset="0"/>
                        </a:rPr>
                        <a:t>cbo</a:t>
                      </a:r>
                      <a:endParaRPr lang="en-US" sz="2400" b="1" dirty="0">
                        <a:solidFill>
                          <a:srgbClr val="FF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Items</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Elements in combo 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SelectedIndex</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Returns the index of the selected item</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SelectedItem</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Returns the selected item</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Items.Count</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Returns the number of elements in </a:t>
                      </a:r>
                      <a:r>
                        <a:rPr lang="en-US" sz="2400" dirty="0" err="1">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combobox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2199259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F3BF3EBA-3696-34B0-1382-E33DE6EFEFC0}"/>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B5EA5721-9565-19D3-BEA6-E8921E2D6A0D}"/>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471DB889-6042-D951-C4A1-CD74A3FF6CF7}"/>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34</a:t>
            </a:fld>
            <a:endParaRPr/>
          </a:p>
        </p:txBody>
      </p:sp>
      <p:grpSp>
        <p:nvGrpSpPr>
          <p:cNvPr id="2" name="Group 1">
            <a:extLst>
              <a:ext uri="{FF2B5EF4-FFF2-40B4-BE49-F238E27FC236}">
                <a16:creationId xmlns:a16="http://schemas.microsoft.com/office/drawing/2014/main" id="{5C550970-EA17-6383-C8F4-34D0987896B6}"/>
              </a:ext>
            </a:extLst>
          </p:cNvPr>
          <p:cNvGrpSpPr/>
          <p:nvPr/>
        </p:nvGrpSpPr>
        <p:grpSpPr>
          <a:xfrm>
            <a:off x="273803" y="334075"/>
            <a:ext cx="6172200" cy="508000"/>
            <a:chOff x="789624" y="1191463"/>
            <a:chExt cx="6172200" cy="508000"/>
          </a:xfrm>
        </p:grpSpPr>
        <p:sp>
          <p:nvSpPr>
            <p:cNvPr id="3" name="AutoShape 52">
              <a:extLst>
                <a:ext uri="{FF2B5EF4-FFF2-40B4-BE49-F238E27FC236}">
                  <a16:creationId xmlns:a16="http://schemas.microsoft.com/office/drawing/2014/main" id="{423B5B17-734C-F78B-F7CF-3132036BDEC9}"/>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a:solidFill>
                    <a:srgbClr val="002060"/>
                  </a:solidFill>
                  <a:latin typeface="Cambria" panose="02040503050406030204" pitchFamily="18" charset="0"/>
                  <a:ea typeface="+mn-ea"/>
                  <a:cs typeface="+mn-cs"/>
                </a:rPr>
                <a:t>Combobox</a:t>
              </a:r>
              <a:endParaRPr lang="en-US" sz="2400" b="1" kern="120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2E469835-A23E-536D-AA38-09E0A03C3B3D}"/>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249CAF55-7ABA-ED1C-3C00-E35C3AFD22C7}"/>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044A7FCC-73C1-0355-C067-15E9470FCF9A}"/>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9A24ACB9-3ACE-CDC6-D2C7-3B616614F72F}"/>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graphicFrame>
        <p:nvGraphicFramePr>
          <p:cNvPr id="8" name="Table 7">
            <a:extLst>
              <a:ext uri="{FF2B5EF4-FFF2-40B4-BE49-F238E27FC236}">
                <a16:creationId xmlns:a16="http://schemas.microsoft.com/office/drawing/2014/main" id="{00732E6D-67D6-53BE-B522-BB1FCE80F92D}"/>
              </a:ext>
            </a:extLst>
          </p:cNvPr>
          <p:cNvGraphicFramePr>
            <a:graphicFrameLocks noGrp="1"/>
          </p:cNvGraphicFramePr>
          <p:nvPr>
            <p:extLst>
              <p:ext uri="{D42A27DB-BD31-4B8C-83A1-F6EECF244321}">
                <p14:modId xmlns:p14="http://schemas.microsoft.com/office/powerpoint/2010/main" val="514620078"/>
              </p:ext>
            </p:extLst>
          </p:nvPr>
        </p:nvGraphicFramePr>
        <p:xfrm>
          <a:off x="617390" y="2289875"/>
          <a:ext cx="10400613" cy="3211389"/>
        </p:xfrm>
        <a:graphic>
          <a:graphicData uri="http://schemas.openxmlformats.org/drawingml/2006/table">
            <a:tbl>
              <a:tblPr firstRow="1" firstCol="1" bandRow="1"/>
              <a:tblGrid>
                <a:gridCol w="2852010">
                  <a:extLst>
                    <a:ext uri="{9D8B030D-6E8A-4147-A177-3AD203B41FA5}">
                      <a16:colId xmlns:a16="http://schemas.microsoft.com/office/drawing/2014/main" val="20000"/>
                    </a:ext>
                  </a:extLst>
                </a:gridCol>
                <a:gridCol w="7548603">
                  <a:extLst>
                    <a:ext uri="{9D8B030D-6E8A-4147-A177-3AD203B41FA5}">
                      <a16:colId xmlns:a16="http://schemas.microsoft.com/office/drawing/2014/main" val="20001"/>
                    </a:ext>
                  </a:extLst>
                </a:gridCol>
              </a:tblGrid>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800" b="1" dirty="0">
                          <a:solidFill>
                            <a:schemeClr val="tx1"/>
                          </a:solidFill>
                          <a:latin typeface="Times New Roman" panose="02020603050405020304" pitchFamily="18" charset="0"/>
                          <a:cs typeface="Times New Roman" panose="02020603050405020304" pitchFamily="18" charset="0"/>
                        </a:rPr>
                        <a:t>Methods</a:t>
                      </a:r>
                      <a:endParaRPr lang="en-US" sz="2800" dirty="0">
                        <a:solidFill>
                          <a:schemeClr val="tx1"/>
                        </a:solidFill>
                        <a:latin typeface="Cambria" panose="02040503050406030204" pitchFamily="18" charset="0"/>
                      </a:endParaRP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800" b="1" kern="1200" dirty="0">
                          <a:solidFill>
                            <a:schemeClr val="tx1"/>
                          </a:solidFill>
                          <a:latin typeface="Times New Roman" panose="02020603050405020304" pitchFamily="18" charset="0"/>
                          <a:ea typeface="+mn-ea"/>
                          <a:cs typeface="Times New Roman" panose="02020603050405020304" pitchFamily="18" charset="0"/>
                        </a:rPr>
                        <a:t>Description</a:t>
                      </a:r>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0"/>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Add</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dirty="0">
                          <a:solidFill>
                            <a:schemeClr val="tx1"/>
                          </a:solidFill>
                          <a:latin typeface="Cambria" panose="02040503050406030204" pitchFamily="18" charset="0"/>
                          <a:ea typeface="+mn-ea"/>
                          <a:cs typeface="+mn-cs"/>
                        </a:rPr>
                        <a:t>Add an element to the </a:t>
                      </a:r>
                      <a:r>
                        <a:rPr lang="en-US" sz="2400" kern="1200" dirty="0" err="1">
                          <a:solidFill>
                            <a:schemeClr val="tx1"/>
                          </a:solidFill>
                          <a:latin typeface="Cambria" panose="02040503050406030204" pitchFamily="18" charset="0"/>
                          <a:ea typeface="+mn-ea"/>
                          <a:cs typeface="+mn-cs"/>
                        </a:rPr>
                        <a:t>Combobox</a:t>
                      </a:r>
                      <a:endParaRPr lang="en-US" sz="2400" dirty="0">
                        <a:solidFill>
                          <a:srgbClr val="FF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AddRange</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Add multiple elements to the </a:t>
                      </a:r>
                      <a:r>
                        <a:rPr lang="en-US" sz="2400" kern="1200" dirty="0" err="1">
                          <a:solidFill>
                            <a:schemeClr val="tx1"/>
                          </a:solidFill>
                          <a:latin typeface="Cambria" panose="02040503050406030204" pitchFamily="18" charset="0"/>
                          <a:ea typeface="+mn-ea"/>
                          <a:cs typeface="+mn-cs"/>
                        </a:rPr>
                        <a:t>Combobox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Remove</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Remove an element from the </a:t>
                      </a:r>
                      <a:r>
                        <a:rPr lang="en-US" sz="2400" kern="1200" dirty="0" err="1">
                          <a:solidFill>
                            <a:schemeClr val="tx1"/>
                          </a:solidFill>
                          <a:latin typeface="Cambria" panose="02040503050406030204" pitchFamily="18" charset="0"/>
                          <a:ea typeface="+mn-ea"/>
                          <a:cs typeface="+mn-cs"/>
                        </a:rPr>
                        <a:t>Combobox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RemoveAt</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Remove an element by position from </a:t>
                      </a:r>
                      <a:r>
                        <a:rPr lang="en-US" sz="2400" kern="1200" dirty="0" err="1">
                          <a:solidFill>
                            <a:schemeClr val="tx1"/>
                          </a:solidFill>
                          <a:latin typeface="Cambria" panose="02040503050406030204" pitchFamily="18" charset="0"/>
                          <a:ea typeface="+mn-ea"/>
                          <a:cs typeface="+mn-cs"/>
                        </a:rPr>
                        <a:t>Combobox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Clear</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Remove all elements in </a:t>
                      </a:r>
                      <a:r>
                        <a:rPr lang="en-US" sz="2400" kern="1200" dirty="0" err="1">
                          <a:solidFill>
                            <a:schemeClr val="tx1"/>
                          </a:solidFill>
                          <a:latin typeface="Cambria" panose="02040503050406030204" pitchFamily="18" charset="0"/>
                          <a:ea typeface="+mn-ea"/>
                          <a:cs typeface="+mn-cs"/>
                        </a:rPr>
                        <a:t>Combobox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Insert</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Insert an element into the </a:t>
                      </a:r>
                      <a:r>
                        <a:rPr lang="en-US" sz="2400" kern="1200" dirty="0" err="1">
                          <a:solidFill>
                            <a:schemeClr val="tx1"/>
                          </a:solidFill>
                          <a:latin typeface="Cambria" panose="02040503050406030204" pitchFamily="18" charset="0"/>
                          <a:ea typeface="+mn-ea"/>
                          <a:cs typeface="+mn-cs"/>
                        </a:rPr>
                        <a:t>Combobox</a:t>
                      </a:r>
                      <a:endPar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kern="1200">
                          <a:solidFill>
                            <a:schemeClr val="tx1"/>
                          </a:solidFill>
                          <a:latin typeface="Cambria" panose="02040503050406030204" pitchFamily="18" charset="0"/>
                          <a:ea typeface="+mn-ea"/>
                          <a:cs typeface="+mn-cs"/>
                        </a:rPr>
                        <a:t>OfType</a:t>
                      </a:r>
                      <a:endParaRPr lang="en-US" sz="240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marL="0" marR="0" algn="just">
                        <a:lnSpc>
                          <a:spcPct val="115000"/>
                        </a:lnSpc>
                        <a:spcBef>
                          <a:spcPts val="500"/>
                        </a:spcBef>
                        <a:spcAft>
                          <a:spcPts val="500"/>
                        </a:spcAft>
                      </a:pPr>
                      <a:r>
                        <a:rPr lang="en-US" sz="24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Filter out elements with the same data type</a:t>
                      </a:r>
                    </a:p>
                  </a:txBody>
                  <a:tcPr marL="68580" marR="68580" marT="0" marB="0">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bl>
          </a:graphicData>
        </a:graphic>
      </p:graphicFrame>
      <p:sp>
        <p:nvSpPr>
          <p:cNvPr id="9" name="TextBox 8">
            <a:extLst>
              <a:ext uri="{FF2B5EF4-FFF2-40B4-BE49-F238E27FC236}">
                <a16:creationId xmlns:a16="http://schemas.microsoft.com/office/drawing/2014/main" id="{31A2C218-7C62-327C-65AA-192E5AE370AA}"/>
              </a:ext>
            </a:extLst>
          </p:cNvPr>
          <p:cNvSpPr txBox="1"/>
          <p:nvPr/>
        </p:nvSpPr>
        <p:spPr>
          <a:xfrm>
            <a:off x="617389" y="994475"/>
            <a:ext cx="11238813" cy="830997"/>
          </a:xfrm>
          <a:prstGeom prst="rect">
            <a:avLst/>
          </a:prstGeom>
          <a:noFill/>
        </p:spPr>
        <p:txBody>
          <a:bodyPr wrap="square" rtlCol="0">
            <a:spAutoFit/>
          </a:bodyPr>
          <a:lstStyle/>
          <a:p>
            <a:pPr algn="just">
              <a:buClrTx/>
              <a:buFontTx/>
              <a:buNone/>
            </a:pPr>
            <a:r>
              <a:rPr lang="en-US" sz="2400" kern="1200" dirty="0">
                <a:solidFill>
                  <a:prstClr val="black"/>
                </a:solidFill>
                <a:latin typeface="Cambria" panose="02040503050406030204" pitchFamily="18" charset="0"/>
                <a:ea typeface="+mn-ea"/>
                <a:cs typeface="+mn-cs"/>
              </a:rPr>
              <a:t>Important methods of </a:t>
            </a:r>
            <a:r>
              <a:rPr lang="en-US" sz="2400" kern="1200" dirty="0" err="1">
                <a:solidFill>
                  <a:prstClr val="black"/>
                </a:solidFill>
                <a:latin typeface="Cambria" panose="02040503050406030204" pitchFamily="18" charset="0"/>
                <a:ea typeface="+mn-ea"/>
                <a:cs typeface="+mn-cs"/>
              </a:rPr>
              <a:t>cboABC.Items.MethodXYZ</a:t>
            </a:r>
            <a:r>
              <a:rPr lang="en-US" sz="2400" kern="1200" dirty="0">
                <a:solidFill>
                  <a:prstClr val="black"/>
                </a:solidFill>
                <a:latin typeface="Cambria" panose="02040503050406030204" pitchFamily="18" charset="0"/>
                <a:ea typeface="+mn-ea"/>
                <a:cs typeface="+mn-cs"/>
              </a:rPr>
              <a:t>()</a:t>
            </a:r>
          </a:p>
          <a:p>
            <a:pPr algn="just">
              <a:buClrTx/>
              <a:buFontTx/>
              <a:buNone/>
            </a:pPr>
            <a:r>
              <a:rPr lang="en-US" sz="2400" kern="1200" dirty="0">
                <a:solidFill>
                  <a:prstClr val="black"/>
                </a:solidFill>
                <a:latin typeface="Cambria" panose="02040503050406030204" pitchFamily="18" charset="0"/>
                <a:ea typeface="+mn-ea"/>
                <a:cs typeface="+mn-cs"/>
              </a:rPr>
              <a:t>Where </a:t>
            </a:r>
            <a:r>
              <a:rPr lang="en-US" sz="2400" kern="1200" dirty="0" err="1">
                <a:solidFill>
                  <a:prstClr val="black"/>
                </a:solidFill>
                <a:latin typeface="Cambria" panose="02040503050406030204" pitchFamily="18" charset="0"/>
                <a:ea typeface="+mn-ea"/>
                <a:cs typeface="+mn-cs"/>
              </a:rPr>
              <a:t>cboABC</a:t>
            </a:r>
            <a:r>
              <a:rPr lang="en-US" sz="2400" kern="1200" dirty="0">
                <a:solidFill>
                  <a:prstClr val="black"/>
                </a:solidFill>
                <a:latin typeface="Cambria" panose="02040503050406030204" pitchFamily="18" charset="0"/>
                <a:ea typeface="+mn-ea"/>
                <a:cs typeface="+mn-cs"/>
              </a:rPr>
              <a:t> is the name of some </a:t>
            </a:r>
            <a:r>
              <a:rPr lang="en-US" sz="2400" kern="1200" dirty="0" err="1">
                <a:solidFill>
                  <a:prstClr val="black"/>
                </a:solidFill>
                <a:latin typeface="Cambria" panose="02040503050406030204" pitchFamily="18" charset="0"/>
                <a:ea typeface="+mn-ea"/>
                <a:cs typeface="+mn-cs"/>
              </a:rPr>
              <a:t>Combobox</a:t>
            </a:r>
            <a:r>
              <a:rPr lang="en-US" sz="2400" kern="1200" dirty="0">
                <a:solidFill>
                  <a:prstClr val="black"/>
                </a:solidFill>
                <a:latin typeface="Cambria" panose="02040503050406030204" pitchFamily="18" charset="0"/>
                <a:ea typeface="+mn-ea"/>
                <a:cs typeface="+mn-cs"/>
              </a:rPr>
              <a:t>, and </a:t>
            </a:r>
            <a:r>
              <a:rPr lang="en-US" sz="2400" kern="1200" dirty="0" err="1">
                <a:solidFill>
                  <a:prstClr val="black"/>
                </a:solidFill>
                <a:latin typeface="Cambria" panose="02040503050406030204" pitchFamily="18" charset="0"/>
                <a:ea typeface="+mn-ea"/>
                <a:cs typeface="+mn-cs"/>
              </a:rPr>
              <a:t>MethodXYZ</a:t>
            </a:r>
            <a:r>
              <a:rPr lang="en-US" sz="2400" kern="1200" dirty="0">
                <a:solidFill>
                  <a:prstClr val="black"/>
                </a:solidFill>
                <a:latin typeface="Cambria" panose="02040503050406030204" pitchFamily="18" charset="0"/>
                <a:ea typeface="+mn-ea"/>
                <a:cs typeface="+mn-cs"/>
              </a:rPr>
              <a:t> is listed below:</a:t>
            </a:r>
          </a:p>
        </p:txBody>
      </p:sp>
    </p:spTree>
    <p:extLst>
      <p:ext uri="{BB962C8B-B14F-4D97-AF65-F5344CB8AC3E}">
        <p14:creationId xmlns:p14="http://schemas.microsoft.com/office/powerpoint/2010/main" val="35632673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9886C092-7704-7D9C-778A-8615D5055945}"/>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D5B51105-309A-D92B-64B6-11EF8D8A5469}"/>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6FABA927-BEA1-4B22-DAC1-2F3F148B9C77}"/>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35</a:t>
            </a:fld>
            <a:endParaRPr/>
          </a:p>
        </p:txBody>
      </p:sp>
      <p:grpSp>
        <p:nvGrpSpPr>
          <p:cNvPr id="2" name="Group 1">
            <a:extLst>
              <a:ext uri="{FF2B5EF4-FFF2-40B4-BE49-F238E27FC236}">
                <a16:creationId xmlns:a16="http://schemas.microsoft.com/office/drawing/2014/main" id="{A346E75D-EC64-9303-E517-786CDB4D8780}"/>
              </a:ext>
            </a:extLst>
          </p:cNvPr>
          <p:cNvGrpSpPr/>
          <p:nvPr/>
        </p:nvGrpSpPr>
        <p:grpSpPr>
          <a:xfrm>
            <a:off x="281552" y="295329"/>
            <a:ext cx="6172200" cy="508000"/>
            <a:chOff x="789624" y="1191463"/>
            <a:chExt cx="6172200" cy="508000"/>
          </a:xfrm>
        </p:grpSpPr>
        <p:sp>
          <p:nvSpPr>
            <p:cNvPr id="3" name="AutoShape 52">
              <a:extLst>
                <a:ext uri="{FF2B5EF4-FFF2-40B4-BE49-F238E27FC236}">
                  <a16:creationId xmlns:a16="http://schemas.microsoft.com/office/drawing/2014/main" id="{C66B9059-5B0D-726D-6F38-F496714DB168}"/>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a:solidFill>
                    <a:srgbClr val="002060"/>
                  </a:solidFill>
                  <a:latin typeface="Cambria" panose="02040503050406030204" pitchFamily="18" charset="0"/>
                  <a:ea typeface="+mn-ea"/>
                  <a:cs typeface="+mn-cs"/>
                </a:rPr>
                <a:t>Combobox</a:t>
              </a:r>
              <a:endParaRPr lang="en-US" sz="2400" b="1" kern="120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156D9636-EF05-EDAF-EF0B-3A398D31C984}"/>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47E8ED98-F821-930C-48D2-23829D5AD8E8}"/>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703DE21E-C559-E614-392F-2D018FD32525}"/>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8B4A896D-9DF9-1E66-9195-4F488F30E90F}"/>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3A9463E1-1BD2-FCEE-E856-A815DA1BE8C2}"/>
              </a:ext>
            </a:extLst>
          </p:cNvPr>
          <p:cNvPicPr>
            <a:picLocks noChangeAspect="1"/>
          </p:cNvPicPr>
          <p:nvPr/>
        </p:nvPicPr>
        <p:blipFill>
          <a:blip r:embed="rId3"/>
          <a:stretch>
            <a:fillRect/>
          </a:stretch>
        </p:blipFill>
        <p:spPr>
          <a:xfrm>
            <a:off x="2186552" y="1533400"/>
            <a:ext cx="6400800" cy="4044677"/>
          </a:xfrm>
          <a:prstGeom prst="rect">
            <a:avLst/>
          </a:prstGeom>
        </p:spPr>
      </p:pic>
      <p:sp>
        <p:nvSpPr>
          <p:cNvPr id="9" name="TextBox 8">
            <a:extLst>
              <a:ext uri="{FF2B5EF4-FFF2-40B4-BE49-F238E27FC236}">
                <a16:creationId xmlns:a16="http://schemas.microsoft.com/office/drawing/2014/main" id="{8ABD760A-6B00-126B-FD8B-FBCCB10BF43B}"/>
              </a:ext>
            </a:extLst>
          </p:cNvPr>
          <p:cNvSpPr txBox="1"/>
          <p:nvPr/>
        </p:nvSpPr>
        <p:spPr>
          <a:xfrm>
            <a:off x="5920352" y="829487"/>
            <a:ext cx="3243196" cy="461665"/>
          </a:xfrm>
          <a:prstGeom prst="rect">
            <a:avLst/>
          </a:prstGeom>
          <a:noFill/>
        </p:spPr>
        <p:txBody>
          <a:bodyPr wrap="none" rtlCol="0">
            <a:spAutoFit/>
          </a:bodyPr>
          <a:lstStyle/>
          <a:p>
            <a:pPr>
              <a:buClrTx/>
              <a:buFontTx/>
              <a:buNone/>
            </a:pPr>
            <a:r>
              <a:rPr lang="en-US" sz="2400" kern="1200" dirty="0">
                <a:solidFill>
                  <a:prstClr val="black"/>
                </a:solidFill>
                <a:latin typeface="Cambria" panose="02040503050406030204" pitchFamily="18" charset="0"/>
                <a:ea typeface="+mn-ea"/>
                <a:cs typeface="+mn-cs"/>
              </a:rPr>
              <a:t>Design Time data entry</a:t>
            </a:r>
          </a:p>
        </p:txBody>
      </p:sp>
      <p:sp>
        <p:nvSpPr>
          <p:cNvPr id="10" name="Rectangle 9">
            <a:extLst>
              <a:ext uri="{FF2B5EF4-FFF2-40B4-BE49-F238E27FC236}">
                <a16:creationId xmlns:a16="http://schemas.microsoft.com/office/drawing/2014/main" id="{52ACECAE-F901-96B8-1EA5-CBBE0AF0E6A6}"/>
              </a:ext>
            </a:extLst>
          </p:cNvPr>
          <p:cNvSpPr/>
          <p:nvPr/>
        </p:nvSpPr>
        <p:spPr>
          <a:xfrm>
            <a:off x="5691752" y="4639487"/>
            <a:ext cx="2743200" cy="457200"/>
          </a:xfrm>
          <a:prstGeom prst="rect">
            <a:avLst/>
          </a:prstGeom>
          <a:noFill/>
          <a:ln w="28575" cap="flat" cmpd="sng" algn="ctr">
            <a:solidFill>
              <a:srgbClr val="FF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1" name="Picture 10">
            <a:extLst>
              <a:ext uri="{FF2B5EF4-FFF2-40B4-BE49-F238E27FC236}">
                <a16:creationId xmlns:a16="http://schemas.microsoft.com/office/drawing/2014/main" id="{AF744F4B-6F3C-52E9-BF37-9A005155F321}"/>
              </a:ext>
            </a:extLst>
          </p:cNvPr>
          <p:cNvPicPr>
            <a:picLocks noChangeAspect="1"/>
          </p:cNvPicPr>
          <p:nvPr/>
        </p:nvPicPr>
        <p:blipFill rotWithShape="1">
          <a:blip r:embed="rId4"/>
          <a:srcRect l="35359" t="29166" r="41216" b="54167"/>
          <a:stretch/>
        </p:blipFill>
        <p:spPr>
          <a:xfrm>
            <a:off x="1219662" y="4487087"/>
            <a:ext cx="3048001" cy="1219200"/>
          </a:xfrm>
          <a:prstGeom prst="rect">
            <a:avLst/>
          </a:prstGeom>
        </p:spPr>
      </p:pic>
      <p:cxnSp>
        <p:nvCxnSpPr>
          <p:cNvPr id="12" name="Straight Arrow Connector 11">
            <a:extLst>
              <a:ext uri="{FF2B5EF4-FFF2-40B4-BE49-F238E27FC236}">
                <a16:creationId xmlns:a16="http://schemas.microsoft.com/office/drawing/2014/main" id="{7EBDBF0B-FDEB-027B-892E-DC2FC8D2AA2A}"/>
              </a:ext>
            </a:extLst>
          </p:cNvPr>
          <p:cNvCxnSpPr/>
          <p:nvPr/>
        </p:nvCxnSpPr>
        <p:spPr>
          <a:xfrm flipH="1">
            <a:off x="3253352" y="4868087"/>
            <a:ext cx="609600" cy="381000"/>
          </a:xfrm>
          <a:prstGeom prst="straightConnector1">
            <a:avLst/>
          </a:prstGeom>
          <a:noFill/>
          <a:ln w="9525" cap="flat" cmpd="sng" algn="ctr">
            <a:solidFill>
              <a:srgbClr val="FF0000"/>
            </a:solidFill>
            <a:prstDash val="solid"/>
            <a:tailEnd type="triangle"/>
          </a:ln>
          <a:effectLst/>
        </p:spPr>
      </p:cxnSp>
    </p:spTree>
    <p:extLst>
      <p:ext uri="{BB962C8B-B14F-4D97-AF65-F5344CB8AC3E}">
        <p14:creationId xmlns:p14="http://schemas.microsoft.com/office/powerpoint/2010/main" val="22890938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24F153D2-305B-6797-7BB3-0E2B20EDE73D}"/>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146C34AC-2944-375F-A760-0F39FAC2FA3D}"/>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4F360F69-D659-7C7B-CE48-C5D085302ED9}"/>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36</a:t>
            </a:fld>
            <a:endParaRPr/>
          </a:p>
        </p:txBody>
      </p:sp>
      <p:grpSp>
        <p:nvGrpSpPr>
          <p:cNvPr id="2" name="Group 1">
            <a:extLst>
              <a:ext uri="{FF2B5EF4-FFF2-40B4-BE49-F238E27FC236}">
                <a16:creationId xmlns:a16="http://schemas.microsoft.com/office/drawing/2014/main" id="{3D9DA1D8-B1D3-3131-1D49-8E4B98483A0A}"/>
              </a:ext>
            </a:extLst>
          </p:cNvPr>
          <p:cNvGrpSpPr/>
          <p:nvPr/>
        </p:nvGrpSpPr>
        <p:grpSpPr>
          <a:xfrm>
            <a:off x="160149" y="374631"/>
            <a:ext cx="4620576" cy="508000"/>
            <a:chOff x="789624" y="1191463"/>
            <a:chExt cx="4620576" cy="508000"/>
          </a:xfrm>
        </p:grpSpPr>
        <p:sp>
          <p:nvSpPr>
            <p:cNvPr id="3" name="AutoShape 52">
              <a:extLst>
                <a:ext uri="{FF2B5EF4-FFF2-40B4-BE49-F238E27FC236}">
                  <a16:creationId xmlns:a16="http://schemas.microsoft.com/office/drawing/2014/main" id="{3658EE5E-BF2E-BB53-C321-D94319F7828C}"/>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err="1">
                  <a:solidFill>
                    <a:prstClr val="black"/>
                  </a:solidFill>
                  <a:latin typeface="Cambria" panose="02040503050406030204" pitchFamily="18" charset="0"/>
                  <a:ea typeface="+mn-ea"/>
                  <a:cs typeface="+mn-cs"/>
                </a:rPr>
                <a:t>RichTextbox</a:t>
              </a:r>
              <a:endParaRPr lang="en-US" sz="2800" b="1" dirty="0">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F3891794-A6A0-CF4B-F3A1-57705117B24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90449232-EEC1-0A90-7229-35E57EA8E25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473651A4-78A8-66D5-361B-A5573783C834}"/>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88C1884F-7A33-80DE-A53C-55DE002C7286}"/>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F2FF5762-65ED-05AE-EA6B-A16FA4D62011}"/>
              </a:ext>
            </a:extLst>
          </p:cNvPr>
          <p:cNvPicPr>
            <a:picLocks noChangeAspect="1"/>
          </p:cNvPicPr>
          <p:nvPr/>
        </p:nvPicPr>
        <p:blipFill>
          <a:blip r:embed="rId3"/>
          <a:stretch>
            <a:fillRect/>
          </a:stretch>
        </p:blipFill>
        <p:spPr>
          <a:xfrm>
            <a:off x="1760349" y="1339831"/>
            <a:ext cx="7239000" cy="4529145"/>
          </a:xfrm>
          <a:prstGeom prst="rect">
            <a:avLst/>
          </a:prstGeom>
        </p:spPr>
      </p:pic>
      <p:cxnSp>
        <p:nvCxnSpPr>
          <p:cNvPr id="9" name="Elbow Connector 10">
            <a:extLst>
              <a:ext uri="{FF2B5EF4-FFF2-40B4-BE49-F238E27FC236}">
                <a16:creationId xmlns:a16="http://schemas.microsoft.com/office/drawing/2014/main" id="{83F01427-1ED3-2CA3-5A7A-30A88F6CA290}"/>
              </a:ext>
            </a:extLst>
          </p:cNvPr>
          <p:cNvCxnSpPr/>
          <p:nvPr/>
        </p:nvCxnSpPr>
        <p:spPr>
          <a:xfrm flipV="1">
            <a:off x="2848189" y="3854431"/>
            <a:ext cx="2514600" cy="1066800"/>
          </a:xfrm>
          <a:prstGeom prst="bentConnector3">
            <a:avLst>
              <a:gd name="adj1" fmla="val 99661"/>
            </a:avLst>
          </a:prstGeom>
          <a:noFill/>
          <a:ln w="38100" cap="flat" cmpd="sng" algn="ctr">
            <a:solidFill>
              <a:srgbClr val="FF0000"/>
            </a:solidFill>
            <a:prstDash val="solid"/>
            <a:tailEnd type="triangle"/>
          </a:ln>
          <a:effectLst/>
        </p:spPr>
      </p:cxnSp>
    </p:spTree>
    <p:extLst>
      <p:ext uri="{BB962C8B-B14F-4D97-AF65-F5344CB8AC3E}">
        <p14:creationId xmlns:p14="http://schemas.microsoft.com/office/powerpoint/2010/main" val="15769367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295620BF-8632-CAB0-D459-F9D61D04565A}"/>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D2A4D294-5447-61F5-D39F-29394D2624F6}"/>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CEE6DAD9-BDF3-B88B-52E9-7434696A136B}"/>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37</a:t>
            </a:fld>
            <a:endParaRPr/>
          </a:p>
        </p:txBody>
      </p:sp>
      <p:grpSp>
        <p:nvGrpSpPr>
          <p:cNvPr id="2" name="Group 1">
            <a:extLst>
              <a:ext uri="{FF2B5EF4-FFF2-40B4-BE49-F238E27FC236}">
                <a16:creationId xmlns:a16="http://schemas.microsoft.com/office/drawing/2014/main" id="{BC500B7D-8839-5DF1-AD46-F51D8A1416C5}"/>
              </a:ext>
            </a:extLst>
          </p:cNvPr>
          <p:cNvGrpSpPr/>
          <p:nvPr/>
        </p:nvGrpSpPr>
        <p:grpSpPr>
          <a:xfrm>
            <a:off x="157567" y="316789"/>
            <a:ext cx="6172200" cy="508000"/>
            <a:chOff x="789624" y="1191463"/>
            <a:chExt cx="6172200" cy="508000"/>
          </a:xfrm>
        </p:grpSpPr>
        <p:sp>
          <p:nvSpPr>
            <p:cNvPr id="3" name="AutoShape 52">
              <a:extLst>
                <a:ext uri="{FF2B5EF4-FFF2-40B4-BE49-F238E27FC236}">
                  <a16:creationId xmlns:a16="http://schemas.microsoft.com/office/drawing/2014/main" id="{7AB5ED9A-4AB3-3095-C57B-4319C4C1E60B}"/>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dirty="0" err="1">
                  <a:solidFill>
                    <a:srgbClr val="002060"/>
                  </a:solidFill>
                  <a:latin typeface="Cambria" panose="02040503050406030204" pitchFamily="18" charset="0"/>
                  <a:ea typeface="+mn-ea"/>
                  <a:cs typeface="+mn-cs"/>
                </a:rPr>
                <a:t>ListView</a:t>
              </a:r>
              <a:endParaRPr lang="en-US" sz="2400" b="1" kern="1200" dirty="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861C4248-8247-5EF3-CD05-D5273EB1DBF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0B6E98D7-23BE-64C7-E831-270F449FE955}"/>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81527C51-F445-7AFB-DD94-363D685D8010}"/>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15211054-09B6-6A06-06BF-88A7C27A2A8C}"/>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TextBox 7">
            <a:extLst>
              <a:ext uri="{FF2B5EF4-FFF2-40B4-BE49-F238E27FC236}">
                <a16:creationId xmlns:a16="http://schemas.microsoft.com/office/drawing/2014/main" id="{BD127952-D1BE-E9D4-2400-DD31A06F1DFA}"/>
              </a:ext>
            </a:extLst>
          </p:cNvPr>
          <p:cNvSpPr txBox="1"/>
          <p:nvPr/>
        </p:nvSpPr>
        <p:spPr>
          <a:xfrm>
            <a:off x="332088" y="932138"/>
            <a:ext cx="8513868" cy="461665"/>
          </a:xfrm>
          <a:prstGeom prst="rect">
            <a:avLst/>
          </a:prstGeom>
          <a:noFill/>
        </p:spPr>
        <p:txBody>
          <a:bodyPr wrap="square" rtlCol="0">
            <a:spAutoFit/>
          </a:bodyPr>
          <a:lstStyle/>
          <a:p>
            <a:pPr marL="342900" indent="-342900" algn="just">
              <a:buClrTx/>
              <a:buFont typeface="Wingdings" panose="05000000000000000000" pitchFamily="2" charset="2"/>
              <a:buChar char="v"/>
            </a:pPr>
            <a:r>
              <a:rPr lang="en-US" sz="2400" kern="1200" dirty="0" err="1">
                <a:solidFill>
                  <a:prstClr val="black"/>
                </a:solidFill>
                <a:latin typeface="Cambria" panose="02040503050406030204" pitchFamily="18" charset="0"/>
                <a:ea typeface="+mn-ea"/>
                <a:cs typeface="+mn-cs"/>
              </a:rPr>
              <a:t>ListView</a:t>
            </a:r>
            <a:r>
              <a:rPr lang="en-US" sz="2400" kern="1200" dirty="0">
                <a:solidFill>
                  <a:prstClr val="black"/>
                </a:solidFill>
                <a:latin typeface="Cambria" panose="02040503050406030204" pitchFamily="18" charset="0"/>
                <a:ea typeface="+mn-ea"/>
                <a:cs typeface="+mn-cs"/>
              </a:rPr>
              <a:t> is a control used to display data in a grid</a:t>
            </a:r>
          </a:p>
        </p:txBody>
      </p:sp>
      <p:pic>
        <p:nvPicPr>
          <p:cNvPr id="9" name="Picture 8">
            <a:extLst>
              <a:ext uri="{FF2B5EF4-FFF2-40B4-BE49-F238E27FC236}">
                <a16:creationId xmlns:a16="http://schemas.microsoft.com/office/drawing/2014/main" id="{27D12984-C945-D440-7BB3-E507193D67EA}"/>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177367" y="1638430"/>
            <a:ext cx="5445125" cy="2861310"/>
          </a:xfrm>
          <a:prstGeom prst="rect">
            <a:avLst/>
          </a:prstGeom>
          <a:noFill/>
          <a:ln>
            <a:noFill/>
          </a:ln>
        </p:spPr>
      </p:pic>
      <p:sp>
        <p:nvSpPr>
          <p:cNvPr id="10" name="Rectangle 9">
            <a:extLst>
              <a:ext uri="{FF2B5EF4-FFF2-40B4-BE49-F238E27FC236}">
                <a16:creationId xmlns:a16="http://schemas.microsoft.com/office/drawing/2014/main" id="{90E18D05-A5D7-D76B-ED73-F99248B7477B}"/>
              </a:ext>
            </a:extLst>
          </p:cNvPr>
          <p:cNvSpPr/>
          <p:nvPr/>
        </p:nvSpPr>
        <p:spPr>
          <a:xfrm>
            <a:off x="614767" y="1536409"/>
            <a:ext cx="6096000" cy="3046988"/>
          </a:xfrm>
          <a:prstGeom prst="rect">
            <a:avLst/>
          </a:prstGeom>
        </p:spPr>
        <p:txBody>
          <a:bodyPr>
            <a:spAutoFit/>
          </a:bodyPr>
          <a:lstStyle/>
          <a:p>
            <a:pPr marL="285750" indent="-285750">
              <a:buClrTx/>
              <a:buFont typeface="Wingdings" panose="05000000000000000000" pitchFamily="2" charset="2"/>
              <a:buChar char="§"/>
            </a:pPr>
            <a:r>
              <a:rPr lang="en-US" sz="2400" kern="1200" dirty="0">
                <a:solidFill>
                  <a:prstClr val="black"/>
                </a:solidFill>
                <a:latin typeface="Times New Roman" panose="02020603050405020304" pitchFamily="18" charset="0"/>
                <a:ea typeface="+mn-ea"/>
                <a:cs typeface="Times New Roman" panose="02020603050405020304" pitchFamily="18" charset="0"/>
              </a:rPr>
              <a:t>Meaning of </a:t>
            </a:r>
            <a:r>
              <a:rPr lang="en-US" sz="2400" kern="1200" dirty="0" err="1">
                <a:solidFill>
                  <a:prstClr val="black"/>
                </a:solidFill>
                <a:latin typeface="Times New Roman" panose="02020603050405020304" pitchFamily="18" charset="0"/>
                <a:ea typeface="+mn-ea"/>
                <a:cs typeface="Times New Roman" panose="02020603050405020304" pitchFamily="18" charset="0"/>
              </a:rPr>
              <a:t>ListView</a:t>
            </a:r>
            <a:endParaRPr lang="en-US" sz="2400" kern="1200" dirty="0">
              <a:solidFill>
                <a:prstClr val="black"/>
              </a:solidFill>
              <a:latin typeface="Times New Roman" panose="02020603050405020304" pitchFamily="18" charset="0"/>
              <a:ea typeface="+mn-ea"/>
              <a:cs typeface="Times New Roman" panose="02020603050405020304" pitchFamily="18" charset="0"/>
            </a:endParaRPr>
          </a:p>
          <a:p>
            <a:pPr marL="285750" indent="-285750">
              <a:buClrTx/>
              <a:buFont typeface="Wingdings" panose="05000000000000000000" pitchFamily="2" charset="2"/>
              <a:buChar char="§"/>
            </a:pPr>
            <a:r>
              <a:rPr lang="en-US" sz="2400" kern="1200" dirty="0">
                <a:solidFill>
                  <a:prstClr val="black"/>
                </a:solidFill>
                <a:latin typeface="Times New Roman" panose="02020603050405020304" pitchFamily="18" charset="0"/>
                <a:ea typeface="+mn-ea"/>
                <a:cs typeface="Times New Roman" panose="02020603050405020304" pitchFamily="18" charset="0"/>
              </a:rPr>
              <a:t>How to create </a:t>
            </a:r>
            <a:r>
              <a:rPr lang="en-US" sz="2400" kern="1200" dirty="0" err="1">
                <a:solidFill>
                  <a:prstClr val="black"/>
                </a:solidFill>
                <a:latin typeface="Times New Roman" panose="02020603050405020304" pitchFamily="18" charset="0"/>
                <a:ea typeface="+mn-ea"/>
                <a:cs typeface="Times New Roman" panose="02020603050405020304" pitchFamily="18" charset="0"/>
              </a:rPr>
              <a:t>ListView</a:t>
            </a:r>
            <a:endParaRPr lang="en-US" sz="2400" kern="1200" dirty="0">
              <a:solidFill>
                <a:prstClr val="black"/>
              </a:solidFill>
              <a:latin typeface="Times New Roman" panose="02020603050405020304" pitchFamily="18" charset="0"/>
              <a:ea typeface="+mn-ea"/>
              <a:cs typeface="Times New Roman" panose="02020603050405020304" pitchFamily="18" charset="0"/>
            </a:endParaRPr>
          </a:p>
          <a:p>
            <a:pPr marL="285750" indent="-285750">
              <a:buClrTx/>
              <a:buFont typeface="Wingdings" panose="05000000000000000000" pitchFamily="2" charset="2"/>
              <a:buChar char="§"/>
            </a:pPr>
            <a:r>
              <a:rPr lang="en-US" sz="2400" kern="1200" dirty="0">
                <a:solidFill>
                  <a:prstClr val="black"/>
                </a:solidFill>
                <a:latin typeface="Times New Roman" panose="02020603050405020304" pitchFamily="18" charset="0"/>
                <a:ea typeface="+mn-ea"/>
                <a:cs typeface="Times New Roman" panose="02020603050405020304" pitchFamily="18" charset="0"/>
              </a:rPr>
              <a:t>Commonly used attributes</a:t>
            </a:r>
          </a:p>
          <a:p>
            <a:pPr marL="285750" indent="-285750">
              <a:buClrTx/>
              <a:buFont typeface="Wingdings" panose="05000000000000000000" pitchFamily="2" charset="2"/>
              <a:buChar char="§"/>
            </a:pPr>
            <a:r>
              <a:rPr lang="en-US" sz="2400" kern="1200" dirty="0">
                <a:solidFill>
                  <a:prstClr val="black"/>
                </a:solidFill>
                <a:latin typeface="Times New Roman" panose="02020603050405020304" pitchFamily="18" charset="0"/>
                <a:ea typeface="+mn-ea"/>
                <a:cs typeface="Times New Roman" panose="02020603050405020304" pitchFamily="18" charset="0"/>
              </a:rPr>
              <a:t>How to handle events on </a:t>
            </a:r>
            <a:r>
              <a:rPr lang="en-US" sz="2400" kern="1200" dirty="0" err="1">
                <a:solidFill>
                  <a:prstClr val="black"/>
                </a:solidFill>
                <a:latin typeface="Times New Roman" panose="02020603050405020304" pitchFamily="18" charset="0"/>
                <a:ea typeface="+mn-ea"/>
                <a:cs typeface="Times New Roman" panose="02020603050405020304" pitchFamily="18" charset="0"/>
              </a:rPr>
              <a:t>ListView</a:t>
            </a:r>
            <a:endParaRPr lang="en-US" sz="2400" kern="1200" dirty="0">
              <a:solidFill>
                <a:prstClr val="black"/>
              </a:solidFill>
              <a:latin typeface="Times New Roman" panose="02020603050405020304" pitchFamily="18" charset="0"/>
              <a:ea typeface="+mn-ea"/>
              <a:cs typeface="Times New Roman" panose="02020603050405020304" pitchFamily="18" charset="0"/>
            </a:endParaRPr>
          </a:p>
          <a:p>
            <a:pPr marL="285750" indent="-285750">
              <a:buClrTx/>
              <a:buFont typeface="Wingdings" panose="05000000000000000000" pitchFamily="2" charset="2"/>
              <a:buChar char="§"/>
            </a:pPr>
            <a:r>
              <a:rPr lang="en-US" sz="2400" kern="1200" dirty="0">
                <a:solidFill>
                  <a:prstClr val="black"/>
                </a:solidFill>
                <a:latin typeface="Times New Roman" panose="02020603050405020304" pitchFamily="18" charset="0"/>
                <a:ea typeface="+mn-ea"/>
                <a:cs typeface="Times New Roman" panose="02020603050405020304" pitchFamily="18" charset="0"/>
              </a:rPr>
              <a:t>How to add data to </a:t>
            </a:r>
            <a:r>
              <a:rPr lang="en-US" sz="2400" kern="1200" dirty="0" err="1">
                <a:solidFill>
                  <a:prstClr val="black"/>
                </a:solidFill>
                <a:latin typeface="Times New Roman" panose="02020603050405020304" pitchFamily="18" charset="0"/>
                <a:ea typeface="+mn-ea"/>
                <a:cs typeface="Times New Roman" panose="02020603050405020304" pitchFamily="18" charset="0"/>
              </a:rPr>
              <a:t>ListView</a:t>
            </a:r>
            <a:endParaRPr lang="en-US" sz="2400" kern="1200" dirty="0">
              <a:solidFill>
                <a:prstClr val="black"/>
              </a:solidFill>
              <a:latin typeface="Times New Roman" panose="02020603050405020304" pitchFamily="18" charset="0"/>
              <a:ea typeface="+mn-ea"/>
              <a:cs typeface="Times New Roman" panose="02020603050405020304" pitchFamily="18" charset="0"/>
            </a:endParaRPr>
          </a:p>
          <a:p>
            <a:pPr marL="285750" indent="-285750">
              <a:buClrTx/>
              <a:buFont typeface="Wingdings" panose="05000000000000000000" pitchFamily="2" charset="2"/>
              <a:buChar char="§"/>
            </a:pPr>
            <a:r>
              <a:rPr lang="en-US" sz="2400" kern="1200" dirty="0">
                <a:solidFill>
                  <a:prstClr val="black"/>
                </a:solidFill>
                <a:latin typeface="Times New Roman" panose="02020603050405020304" pitchFamily="18" charset="0"/>
                <a:ea typeface="+mn-ea"/>
                <a:cs typeface="Times New Roman" panose="02020603050405020304" pitchFamily="18" charset="0"/>
              </a:rPr>
              <a:t>How to delete </a:t>
            </a:r>
            <a:r>
              <a:rPr lang="en-US" sz="2400" kern="1200" dirty="0" err="1">
                <a:solidFill>
                  <a:prstClr val="black"/>
                </a:solidFill>
                <a:latin typeface="Times New Roman" panose="02020603050405020304" pitchFamily="18" charset="0"/>
                <a:ea typeface="+mn-ea"/>
                <a:cs typeface="Times New Roman" panose="02020603050405020304" pitchFamily="18" charset="0"/>
              </a:rPr>
              <a:t>ListView</a:t>
            </a:r>
            <a:r>
              <a:rPr lang="en-US" sz="2400" kern="1200" dirty="0">
                <a:solidFill>
                  <a:prstClr val="black"/>
                </a:solidFill>
                <a:latin typeface="Times New Roman" panose="02020603050405020304" pitchFamily="18" charset="0"/>
                <a:ea typeface="+mn-ea"/>
                <a:cs typeface="Times New Roman" panose="02020603050405020304" pitchFamily="18" charset="0"/>
              </a:rPr>
              <a:t> initialization data</a:t>
            </a:r>
          </a:p>
          <a:p>
            <a:pPr marL="285750" indent="-285750">
              <a:buClrTx/>
              <a:buFont typeface="Wingdings" panose="05000000000000000000" pitchFamily="2" charset="2"/>
              <a:buChar char="§"/>
            </a:pPr>
            <a:r>
              <a:rPr lang="en-US" sz="2400" kern="1200" dirty="0">
                <a:solidFill>
                  <a:prstClr val="black"/>
                </a:solidFill>
                <a:latin typeface="Times New Roman" panose="02020603050405020304" pitchFamily="18" charset="0"/>
                <a:ea typeface="+mn-ea"/>
                <a:cs typeface="Times New Roman" panose="02020603050405020304" pitchFamily="18" charset="0"/>
              </a:rPr>
              <a:t>How to edit data on </a:t>
            </a:r>
            <a:r>
              <a:rPr lang="en-US" sz="2400" kern="1200" dirty="0" err="1">
                <a:solidFill>
                  <a:prstClr val="black"/>
                </a:solidFill>
                <a:latin typeface="Times New Roman" panose="02020603050405020304" pitchFamily="18" charset="0"/>
                <a:ea typeface="+mn-ea"/>
                <a:cs typeface="Times New Roman" panose="02020603050405020304" pitchFamily="18" charset="0"/>
              </a:rPr>
              <a:t>ListView</a:t>
            </a:r>
            <a:endParaRPr lang="en-US" sz="2400" kern="1200" dirty="0">
              <a:solidFill>
                <a:prstClr val="black"/>
              </a:solidFill>
              <a:latin typeface="Times New Roman" panose="02020603050405020304" pitchFamily="18" charset="0"/>
              <a:ea typeface="+mn-ea"/>
              <a:cs typeface="Times New Roman" panose="02020603050405020304" pitchFamily="18" charset="0"/>
            </a:endParaRPr>
          </a:p>
          <a:p>
            <a:pPr marL="285750" indent="-285750">
              <a:buClrTx/>
              <a:buFont typeface="Wingdings" panose="05000000000000000000" pitchFamily="2" charset="2"/>
              <a:buChar char="§"/>
            </a:pPr>
            <a:r>
              <a:rPr lang="en-US" sz="2400" kern="1200" dirty="0">
                <a:solidFill>
                  <a:prstClr val="black"/>
                </a:solidFill>
                <a:latin typeface="Times New Roman" panose="02020603050405020304" pitchFamily="18" charset="0"/>
                <a:ea typeface="+mn-ea"/>
                <a:cs typeface="Times New Roman" panose="02020603050405020304" pitchFamily="18" charset="0"/>
              </a:rPr>
              <a:t>How to group </a:t>
            </a:r>
            <a:r>
              <a:rPr lang="en-US" sz="2400" kern="1200" dirty="0" err="1">
                <a:solidFill>
                  <a:prstClr val="black"/>
                </a:solidFill>
                <a:latin typeface="Times New Roman" panose="02020603050405020304" pitchFamily="18" charset="0"/>
                <a:ea typeface="+mn-ea"/>
                <a:cs typeface="Times New Roman" panose="02020603050405020304" pitchFamily="18" charset="0"/>
              </a:rPr>
              <a:t>ListView</a:t>
            </a:r>
            <a:endParaRPr lang="en-US" sz="2400" kern="1200" dirty="0">
              <a:solidFill>
                <a:prstClr val="black"/>
              </a:solidFill>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2128527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F11F0797-A2B9-4F7A-2FC3-87700607D14E}"/>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E2F39095-C99D-9956-6A1E-2967E8951430}"/>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64B4C6DC-9D77-AA91-FE50-958DC48AE283}"/>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38</a:t>
            </a:fld>
            <a:endParaRPr/>
          </a:p>
        </p:txBody>
      </p:sp>
      <p:pic>
        <p:nvPicPr>
          <p:cNvPr id="2" name="Picture 1">
            <a:extLst>
              <a:ext uri="{FF2B5EF4-FFF2-40B4-BE49-F238E27FC236}">
                <a16:creationId xmlns:a16="http://schemas.microsoft.com/office/drawing/2014/main" id="{FEA401A7-9670-C39F-1251-F7E64FF189B5}"/>
              </a:ext>
            </a:extLst>
          </p:cNvPr>
          <p:cNvPicPr>
            <a:picLocks noChangeAspect="1"/>
          </p:cNvPicPr>
          <p:nvPr/>
        </p:nvPicPr>
        <p:blipFill>
          <a:blip r:embed="rId3"/>
          <a:stretch>
            <a:fillRect/>
          </a:stretch>
        </p:blipFill>
        <p:spPr>
          <a:xfrm>
            <a:off x="326756" y="1025309"/>
            <a:ext cx="5324475" cy="3238500"/>
          </a:xfrm>
          <a:prstGeom prst="rect">
            <a:avLst/>
          </a:prstGeom>
        </p:spPr>
      </p:pic>
      <p:sp>
        <p:nvSpPr>
          <p:cNvPr id="3" name="Freeform 3">
            <a:extLst>
              <a:ext uri="{FF2B5EF4-FFF2-40B4-BE49-F238E27FC236}">
                <a16:creationId xmlns:a16="http://schemas.microsoft.com/office/drawing/2014/main" id="{D58991C5-885D-85B9-B80B-73B7DF44122F}"/>
              </a:ext>
            </a:extLst>
          </p:cNvPr>
          <p:cNvSpPr/>
          <p:nvPr/>
        </p:nvSpPr>
        <p:spPr>
          <a:xfrm>
            <a:off x="1317356" y="2502976"/>
            <a:ext cx="1951630" cy="354841"/>
          </a:xfrm>
          <a:custGeom>
            <a:avLst/>
            <a:gdLst>
              <a:gd name="connsiteX0" fmla="*/ 0 w 1951630"/>
              <a:gd name="connsiteY0" fmla="*/ 354841 h 354841"/>
              <a:gd name="connsiteX1" fmla="*/ 191069 w 1951630"/>
              <a:gd name="connsiteY1" fmla="*/ 327546 h 354841"/>
              <a:gd name="connsiteX2" fmla="*/ 395785 w 1951630"/>
              <a:gd name="connsiteY2" fmla="*/ 259307 h 354841"/>
              <a:gd name="connsiteX3" fmla="*/ 504967 w 1951630"/>
              <a:gd name="connsiteY3" fmla="*/ 245659 h 354841"/>
              <a:gd name="connsiteX4" fmla="*/ 696036 w 1951630"/>
              <a:gd name="connsiteY4" fmla="*/ 177421 h 354841"/>
              <a:gd name="connsiteX5" fmla="*/ 777923 w 1951630"/>
              <a:gd name="connsiteY5" fmla="*/ 163773 h 354841"/>
              <a:gd name="connsiteX6" fmla="*/ 846161 w 1951630"/>
              <a:gd name="connsiteY6" fmla="*/ 136477 h 354841"/>
              <a:gd name="connsiteX7" fmla="*/ 887105 w 1951630"/>
              <a:gd name="connsiteY7" fmla="*/ 122829 h 354841"/>
              <a:gd name="connsiteX8" fmla="*/ 941696 w 1951630"/>
              <a:gd name="connsiteY8" fmla="*/ 95534 h 354841"/>
              <a:gd name="connsiteX9" fmla="*/ 1091821 w 1951630"/>
              <a:gd name="connsiteY9" fmla="*/ 68238 h 354841"/>
              <a:gd name="connsiteX10" fmla="*/ 1187355 w 1951630"/>
              <a:gd name="connsiteY10" fmla="*/ 40943 h 354841"/>
              <a:gd name="connsiteX11" fmla="*/ 1296538 w 1951630"/>
              <a:gd name="connsiteY11" fmla="*/ 27295 h 354841"/>
              <a:gd name="connsiteX12" fmla="*/ 1364776 w 1951630"/>
              <a:gd name="connsiteY12" fmla="*/ 0 h 354841"/>
              <a:gd name="connsiteX13" fmla="*/ 1883391 w 1951630"/>
              <a:gd name="connsiteY13" fmla="*/ 13647 h 354841"/>
              <a:gd name="connsiteX14" fmla="*/ 1951630 w 1951630"/>
              <a:gd name="connsiteY14" fmla="*/ 13647 h 35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1630" h="354841">
                <a:moveTo>
                  <a:pt x="0" y="354841"/>
                </a:moveTo>
                <a:cubicBezTo>
                  <a:pt x="63690" y="345743"/>
                  <a:pt x="127869" y="339584"/>
                  <a:pt x="191069" y="327546"/>
                </a:cubicBezTo>
                <a:cubicBezTo>
                  <a:pt x="362160" y="294957"/>
                  <a:pt x="210780" y="305558"/>
                  <a:pt x="395785" y="259307"/>
                </a:cubicBezTo>
                <a:cubicBezTo>
                  <a:pt x="431367" y="250411"/>
                  <a:pt x="468573" y="250208"/>
                  <a:pt x="504967" y="245659"/>
                </a:cubicBezTo>
                <a:cubicBezTo>
                  <a:pt x="534130" y="234723"/>
                  <a:pt x="656449" y="187318"/>
                  <a:pt x="696036" y="177421"/>
                </a:cubicBezTo>
                <a:cubicBezTo>
                  <a:pt x="722882" y="170710"/>
                  <a:pt x="750627" y="168322"/>
                  <a:pt x="777923" y="163773"/>
                </a:cubicBezTo>
                <a:cubicBezTo>
                  <a:pt x="800669" y="154674"/>
                  <a:pt x="823223" y="145079"/>
                  <a:pt x="846161" y="136477"/>
                </a:cubicBezTo>
                <a:cubicBezTo>
                  <a:pt x="859631" y="131426"/>
                  <a:pt x="873882" y="128496"/>
                  <a:pt x="887105" y="122829"/>
                </a:cubicBezTo>
                <a:cubicBezTo>
                  <a:pt x="905805" y="114815"/>
                  <a:pt x="922038" y="100776"/>
                  <a:pt x="941696" y="95534"/>
                </a:cubicBezTo>
                <a:cubicBezTo>
                  <a:pt x="990841" y="82429"/>
                  <a:pt x="1042088" y="78895"/>
                  <a:pt x="1091821" y="68238"/>
                </a:cubicBezTo>
                <a:cubicBezTo>
                  <a:pt x="1205382" y="43904"/>
                  <a:pt x="1047326" y="64281"/>
                  <a:pt x="1187355" y="40943"/>
                </a:cubicBezTo>
                <a:cubicBezTo>
                  <a:pt x="1223534" y="34913"/>
                  <a:pt x="1260144" y="31844"/>
                  <a:pt x="1296538" y="27295"/>
                </a:cubicBezTo>
                <a:cubicBezTo>
                  <a:pt x="1319284" y="18197"/>
                  <a:pt x="1340284" y="570"/>
                  <a:pt x="1364776" y="0"/>
                </a:cubicBezTo>
                <a:lnTo>
                  <a:pt x="1883391" y="13647"/>
                </a:lnTo>
                <a:cubicBezTo>
                  <a:pt x="1906131" y="14176"/>
                  <a:pt x="1928884" y="13647"/>
                  <a:pt x="1951630" y="13647"/>
                </a:cubicBezTo>
              </a:path>
            </a:pathLst>
          </a:custGeom>
          <a:noFill/>
          <a:ln w="25400" cap="flat" cmpd="sng" algn="ctr">
            <a:solidFill>
              <a:srgbClr val="FF0000"/>
            </a:solidFill>
            <a:prstDash val="solid"/>
            <a:headEnd type="none" w="med" len="med"/>
            <a:tailEnd type="arrow"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4" name="Group 3">
            <a:extLst>
              <a:ext uri="{FF2B5EF4-FFF2-40B4-BE49-F238E27FC236}">
                <a16:creationId xmlns:a16="http://schemas.microsoft.com/office/drawing/2014/main" id="{FAADCEB2-B9FB-F38B-BC2B-02E1B766DE0B}"/>
              </a:ext>
            </a:extLst>
          </p:cNvPr>
          <p:cNvGrpSpPr/>
          <p:nvPr/>
        </p:nvGrpSpPr>
        <p:grpSpPr>
          <a:xfrm>
            <a:off x="250556" y="318576"/>
            <a:ext cx="6172200" cy="508000"/>
            <a:chOff x="789624" y="1191463"/>
            <a:chExt cx="6172200" cy="508000"/>
          </a:xfrm>
        </p:grpSpPr>
        <p:sp>
          <p:nvSpPr>
            <p:cNvPr id="5" name="AutoShape 52">
              <a:extLst>
                <a:ext uri="{FF2B5EF4-FFF2-40B4-BE49-F238E27FC236}">
                  <a16:creationId xmlns:a16="http://schemas.microsoft.com/office/drawing/2014/main" id="{4AD93404-36EB-C841-5FEC-D63E658DDF53}"/>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dirty="0" err="1">
                  <a:solidFill>
                    <a:srgbClr val="002060"/>
                  </a:solidFill>
                  <a:latin typeface="Cambria" panose="02040503050406030204" pitchFamily="18" charset="0"/>
                  <a:ea typeface="+mn-ea"/>
                  <a:cs typeface="+mn-cs"/>
                </a:rPr>
                <a:t>ListView</a:t>
              </a:r>
              <a:endParaRPr lang="en-US" sz="2400" b="1" kern="1200" dirty="0">
                <a:solidFill>
                  <a:srgbClr val="002060"/>
                </a:solidFill>
                <a:latin typeface="Calibri"/>
                <a:ea typeface="+mn-ea"/>
                <a:cs typeface="+mn-cs"/>
              </a:endParaRPr>
            </a:p>
          </p:txBody>
        </p:sp>
        <p:grpSp>
          <p:nvGrpSpPr>
            <p:cNvPr id="6" name="Group 17">
              <a:extLst>
                <a:ext uri="{FF2B5EF4-FFF2-40B4-BE49-F238E27FC236}">
                  <a16:creationId xmlns:a16="http://schemas.microsoft.com/office/drawing/2014/main" id="{9FBE7F83-00CE-6F03-E980-D7DE7EF49AB5}"/>
                </a:ext>
              </a:extLst>
            </p:cNvPr>
            <p:cNvGrpSpPr>
              <a:grpSpLocks/>
            </p:cNvGrpSpPr>
            <p:nvPr/>
          </p:nvGrpSpPr>
          <p:grpSpPr bwMode="auto">
            <a:xfrm>
              <a:off x="789624" y="1295400"/>
              <a:ext cx="353376" cy="272472"/>
              <a:chOff x="1110" y="2656"/>
              <a:chExt cx="1549" cy="1351"/>
            </a:xfrm>
          </p:grpSpPr>
          <p:sp>
            <p:nvSpPr>
              <p:cNvPr id="7" name="AutoShape 18">
                <a:extLst>
                  <a:ext uri="{FF2B5EF4-FFF2-40B4-BE49-F238E27FC236}">
                    <a16:creationId xmlns:a16="http://schemas.microsoft.com/office/drawing/2014/main" id="{78E7860B-F918-1EF4-FDD0-31D2481D7B45}"/>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8" name="AutoShape 19">
                <a:extLst>
                  <a:ext uri="{FF2B5EF4-FFF2-40B4-BE49-F238E27FC236}">
                    <a16:creationId xmlns:a16="http://schemas.microsoft.com/office/drawing/2014/main" id="{B5825BF6-BFCE-E80A-B039-3E6E0FA3F25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9" name="AutoShape 20">
                <a:extLst>
                  <a:ext uri="{FF2B5EF4-FFF2-40B4-BE49-F238E27FC236}">
                    <a16:creationId xmlns:a16="http://schemas.microsoft.com/office/drawing/2014/main" id="{C17A9542-E9BE-C0A4-3665-4EE80A8EEE5B}"/>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10" name="Picture 9">
            <a:extLst>
              <a:ext uri="{FF2B5EF4-FFF2-40B4-BE49-F238E27FC236}">
                <a16:creationId xmlns:a16="http://schemas.microsoft.com/office/drawing/2014/main" id="{1D3BBC49-5A7C-F297-CB96-61FCA5AC9B3D}"/>
              </a:ext>
            </a:extLst>
          </p:cNvPr>
          <p:cNvPicPr>
            <a:picLocks noChangeAspect="1"/>
          </p:cNvPicPr>
          <p:nvPr/>
        </p:nvPicPr>
        <p:blipFill>
          <a:blip r:embed="rId4"/>
          <a:stretch>
            <a:fillRect/>
          </a:stretch>
        </p:blipFill>
        <p:spPr>
          <a:xfrm>
            <a:off x="5965556" y="2502976"/>
            <a:ext cx="5502049" cy="3068638"/>
          </a:xfrm>
          <a:prstGeom prst="rect">
            <a:avLst/>
          </a:prstGeom>
        </p:spPr>
      </p:pic>
      <p:cxnSp>
        <p:nvCxnSpPr>
          <p:cNvPr id="11" name="Straight Arrow Connector 10">
            <a:extLst>
              <a:ext uri="{FF2B5EF4-FFF2-40B4-BE49-F238E27FC236}">
                <a16:creationId xmlns:a16="http://schemas.microsoft.com/office/drawing/2014/main" id="{E285BD1B-12A7-6E5C-56F9-7461D3E8C412}"/>
              </a:ext>
            </a:extLst>
          </p:cNvPr>
          <p:cNvCxnSpPr/>
          <p:nvPr/>
        </p:nvCxnSpPr>
        <p:spPr>
          <a:xfrm>
            <a:off x="10918556" y="4636576"/>
            <a:ext cx="228600" cy="533400"/>
          </a:xfrm>
          <a:prstGeom prst="straightConnector1">
            <a:avLst/>
          </a:prstGeom>
          <a:noFill/>
          <a:ln w="9525" cap="flat" cmpd="sng" algn="ctr">
            <a:solidFill>
              <a:srgbClr val="FF0000"/>
            </a:solidFill>
            <a:prstDash val="solid"/>
            <a:tailEnd type="triangle"/>
          </a:ln>
          <a:effectLst/>
        </p:spPr>
      </p:cxnSp>
      <p:sp>
        <p:nvSpPr>
          <p:cNvPr id="12" name="Rectangle 11">
            <a:extLst>
              <a:ext uri="{FF2B5EF4-FFF2-40B4-BE49-F238E27FC236}">
                <a16:creationId xmlns:a16="http://schemas.microsoft.com/office/drawing/2014/main" id="{DA3740FE-7346-B8E9-AB11-3D5AA454462A}"/>
              </a:ext>
            </a:extLst>
          </p:cNvPr>
          <p:cNvSpPr/>
          <p:nvPr/>
        </p:nvSpPr>
        <p:spPr>
          <a:xfrm>
            <a:off x="5840070" y="1713492"/>
            <a:ext cx="6297686" cy="461665"/>
          </a:xfrm>
          <a:prstGeom prst="rect">
            <a:avLst/>
          </a:prstGeom>
        </p:spPr>
        <p:txBody>
          <a:bodyPr wrap="none">
            <a:spAutoFit/>
          </a:bodyPr>
          <a:lstStyle/>
          <a:p>
            <a:pPr>
              <a:buClrTx/>
              <a:buFontTx/>
              <a:buNone/>
            </a:pPr>
            <a:r>
              <a:rPr lang="en-US" sz="2400" kern="1200" dirty="0">
                <a:solidFill>
                  <a:prstClr val="black"/>
                </a:solidFill>
                <a:latin typeface="Times New Roman" panose="02020603050405020304" pitchFamily="18" charset="0"/>
                <a:ea typeface="+mn-ea"/>
                <a:cs typeface="Times New Roman" panose="02020603050405020304" pitchFamily="18" charset="0"/>
              </a:rPr>
              <a:t>Columns property to create columns for </a:t>
            </a:r>
            <a:r>
              <a:rPr lang="en-US" sz="2400" kern="1200" dirty="0" err="1">
                <a:solidFill>
                  <a:prstClr val="black"/>
                </a:solidFill>
                <a:latin typeface="Times New Roman" panose="02020603050405020304" pitchFamily="18" charset="0"/>
                <a:ea typeface="+mn-ea"/>
                <a:cs typeface="Times New Roman" panose="02020603050405020304" pitchFamily="18" charset="0"/>
              </a:rPr>
              <a:t>ListView</a:t>
            </a:r>
            <a:endParaRPr lang="en-US" sz="2400" kern="1200" dirty="0">
              <a:solidFill>
                <a:prstClr val="black"/>
              </a:solidFill>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6445749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3FAC9E65-91D7-9B94-ADEE-BE2A0A3F850E}"/>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F19BD222-0BD4-FCE4-D2AD-F589CA20167C}"/>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673ACE2C-299A-10B8-8991-D07C59D569A2}"/>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39</a:t>
            </a:fld>
            <a:endParaRPr/>
          </a:p>
        </p:txBody>
      </p:sp>
      <p:grpSp>
        <p:nvGrpSpPr>
          <p:cNvPr id="2" name="Group 1">
            <a:extLst>
              <a:ext uri="{FF2B5EF4-FFF2-40B4-BE49-F238E27FC236}">
                <a16:creationId xmlns:a16="http://schemas.microsoft.com/office/drawing/2014/main" id="{052F9830-C448-2275-365D-8A67AEAB2431}"/>
              </a:ext>
            </a:extLst>
          </p:cNvPr>
          <p:cNvGrpSpPr/>
          <p:nvPr/>
        </p:nvGrpSpPr>
        <p:grpSpPr>
          <a:xfrm>
            <a:off x="273803" y="286391"/>
            <a:ext cx="6172200" cy="508000"/>
            <a:chOff x="789624" y="1191463"/>
            <a:chExt cx="6172200" cy="508000"/>
          </a:xfrm>
        </p:grpSpPr>
        <p:sp>
          <p:nvSpPr>
            <p:cNvPr id="3" name="AutoShape 52">
              <a:extLst>
                <a:ext uri="{FF2B5EF4-FFF2-40B4-BE49-F238E27FC236}">
                  <a16:creationId xmlns:a16="http://schemas.microsoft.com/office/drawing/2014/main" id="{C7ECD6D8-B0C4-B6A6-E3B4-511E784BE14E}"/>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dirty="0" err="1">
                  <a:solidFill>
                    <a:srgbClr val="002060"/>
                  </a:solidFill>
                  <a:latin typeface="Cambria" panose="02040503050406030204" pitchFamily="18" charset="0"/>
                  <a:ea typeface="+mn-ea"/>
                  <a:cs typeface="+mn-cs"/>
                </a:rPr>
                <a:t>ListView</a:t>
              </a:r>
              <a:endParaRPr lang="en-US" sz="2400" b="1" kern="1200" dirty="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C9C6049A-F16E-ED30-678B-4802C5458B90}"/>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BBBD0511-840E-13CC-4AC1-425CAE64485D}"/>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576B1A84-1EA7-8FDD-F06A-23CFE5601CD2}"/>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59353962-7C28-5110-5B46-AEBAEA353FF2}"/>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6581B9DA-37F9-FCFD-6900-A9E9BC782F10}"/>
              </a:ext>
            </a:extLst>
          </p:cNvPr>
          <p:cNvPicPr>
            <a:picLocks noChangeAspect="1"/>
          </p:cNvPicPr>
          <p:nvPr/>
        </p:nvPicPr>
        <p:blipFill>
          <a:blip r:embed="rId3"/>
          <a:stretch>
            <a:fillRect/>
          </a:stretch>
        </p:blipFill>
        <p:spPr>
          <a:xfrm>
            <a:off x="2483603" y="1022991"/>
            <a:ext cx="7761365" cy="5012143"/>
          </a:xfrm>
          <a:prstGeom prst="rect">
            <a:avLst/>
          </a:prstGeom>
        </p:spPr>
      </p:pic>
    </p:spTree>
    <p:extLst>
      <p:ext uri="{BB962C8B-B14F-4D97-AF65-F5344CB8AC3E}">
        <p14:creationId xmlns:p14="http://schemas.microsoft.com/office/powerpoint/2010/main" val="5038776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276F280C-921A-CE45-C02B-A8EDFE96D922}"/>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89A92249-397F-2C5F-83EB-B15F69E175E8}"/>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C10ABCF0-2954-8EA2-D5DA-C0E2152E43D2}"/>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grpSp>
        <p:nvGrpSpPr>
          <p:cNvPr id="2" name="Group 1">
            <a:extLst>
              <a:ext uri="{FF2B5EF4-FFF2-40B4-BE49-F238E27FC236}">
                <a16:creationId xmlns:a16="http://schemas.microsoft.com/office/drawing/2014/main" id="{445785D2-BB9A-E04E-15F4-0F995150B695}"/>
              </a:ext>
            </a:extLst>
          </p:cNvPr>
          <p:cNvGrpSpPr/>
          <p:nvPr/>
        </p:nvGrpSpPr>
        <p:grpSpPr>
          <a:xfrm>
            <a:off x="152400" y="304370"/>
            <a:ext cx="4620576" cy="508000"/>
            <a:chOff x="789624" y="1191463"/>
            <a:chExt cx="4620576" cy="508000"/>
          </a:xfrm>
        </p:grpSpPr>
        <p:sp>
          <p:nvSpPr>
            <p:cNvPr id="3" name="AutoShape 52">
              <a:extLst>
                <a:ext uri="{FF2B5EF4-FFF2-40B4-BE49-F238E27FC236}">
                  <a16:creationId xmlns:a16="http://schemas.microsoft.com/office/drawing/2014/main" id="{9228E23A-3C44-F689-CC31-776FDC8F74C1}"/>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Windows Form</a:t>
              </a:r>
              <a:endParaRPr lang="en-US" sz="2800" b="1" dirty="0">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E9C18005-9574-C079-D95E-64CB52451E5E}"/>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BD2C78A5-CAB0-6733-6C13-07EFCCCC67CF}"/>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78798616-B54B-AE2B-1A29-E5469E3F2767}"/>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1D0CDF24-AAF3-0666-4B9C-9361CB11769C}"/>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4A23C6AD-7DF7-23DA-69C2-8A9CEE70843B}"/>
              </a:ext>
            </a:extLst>
          </p:cNvPr>
          <p:cNvSpPr/>
          <p:nvPr/>
        </p:nvSpPr>
        <p:spPr>
          <a:xfrm>
            <a:off x="521006" y="1040970"/>
            <a:ext cx="11289993" cy="461665"/>
          </a:xfrm>
          <a:prstGeom prst="rect">
            <a:avLst/>
          </a:prstGeom>
        </p:spPr>
        <p:txBody>
          <a:bodyPr wrap="square">
            <a:spAutoFit/>
          </a:bodyPr>
          <a:lstStyle/>
          <a:p>
            <a:pPr>
              <a:buClrTx/>
              <a:buFontTx/>
              <a:buNone/>
            </a:pPr>
            <a:r>
              <a:rPr lang="en-US" sz="2400" kern="1200" dirty="0">
                <a:solidFill>
                  <a:prstClr val="black"/>
                </a:solidFill>
                <a:latin typeface="Times New Roman" panose="02020603050405020304" pitchFamily="18" charset="0"/>
                <a:ea typeface="+mn-ea"/>
                <a:cs typeface="Times New Roman" panose="02020603050405020304" pitchFamily="18" charset="0"/>
              </a:rPr>
              <a:t>Represents a window or dialog box that makes up an application’s user interface </a:t>
            </a:r>
          </a:p>
        </p:txBody>
      </p:sp>
      <p:pic>
        <p:nvPicPr>
          <p:cNvPr id="9" name="Picture 2">
            <a:extLst>
              <a:ext uri="{FF2B5EF4-FFF2-40B4-BE49-F238E27FC236}">
                <a16:creationId xmlns:a16="http://schemas.microsoft.com/office/drawing/2014/main" id="{720EE55C-26A1-6981-2805-E25BAD35B5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252" t="16992" r="42789" b="38246"/>
          <a:stretch/>
        </p:blipFill>
        <p:spPr bwMode="auto">
          <a:xfrm>
            <a:off x="2895600" y="1802970"/>
            <a:ext cx="5329238" cy="32743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553695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9EDD15E6-45EB-A4F9-B924-B48B930B842A}"/>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6C1E3742-7D05-095E-CC98-75ABFB8CEC52}"/>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4F2A2AA6-3186-B997-3EA2-BD07F61C86B8}"/>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40</a:t>
            </a:fld>
            <a:endParaRPr/>
          </a:p>
        </p:txBody>
      </p:sp>
      <p:grpSp>
        <p:nvGrpSpPr>
          <p:cNvPr id="2" name="Group 1">
            <a:extLst>
              <a:ext uri="{FF2B5EF4-FFF2-40B4-BE49-F238E27FC236}">
                <a16:creationId xmlns:a16="http://schemas.microsoft.com/office/drawing/2014/main" id="{43CF5541-FB92-B06F-C9DE-49F6AD19F021}"/>
              </a:ext>
            </a:extLst>
          </p:cNvPr>
          <p:cNvGrpSpPr/>
          <p:nvPr/>
        </p:nvGrpSpPr>
        <p:grpSpPr>
          <a:xfrm>
            <a:off x="227308" y="235068"/>
            <a:ext cx="6172200" cy="508000"/>
            <a:chOff x="789624" y="1191463"/>
            <a:chExt cx="6172200" cy="508000"/>
          </a:xfrm>
        </p:grpSpPr>
        <p:sp>
          <p:nvSpPr>
            <p:cNvPr id="3" name="AutoShape 52">
              <a:extLst>
                <a:ext uri="{FF2B5EF4-FFF2-40B4-BE49-F238E27FC236}">
                  <a16:creationId xmlns:a16="http://schemas.microsoft.com/office/drawing/2014/main" id="{D9EF1E5C-EA70-BEB1-5EFD-6FA8B82E1214}"/>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dirty="0" err="1">
                  <a:solidFill>
                    <a:srgbClr val="002060"/>
                  </a:solidFill>
                  <a:latin typeface="Cambria" panose="02040503050406030204" pitchFamily="18" charset="0"/>
                  <a:ea typeface="+mn-ea"/>
                  <a:cs typeface="+mn-cs"/>
                </a:rPr>
                <a:t>ListView</a:t>
              </a:r>
              <a:endParaRPr lang="en-US" sz="2400" b="1" kern="1200" dirty="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4B9D3610-C8FE-01CF-5AE9-2AC3A5ADE0F9}"/>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1973CAA2-7261-702D-9759-FB1B620E88F8}"/>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C3EA2AC8-653D-376B-BABE-0AF3DF53E66A}"/>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689F8F9E-473E-EC18-316A-5DD79AA8798A}"/>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6911B163-75F9-B121-3EEF-923538704F5C}"/>
              </a:ext>
            </a:extLst>
          </p:cNvPr>
          <p:cNvPicPr>
            <a:picLocks noChangeAspect="1"/>
          </p:cNvPicPr>
          <p:nvPr/>
        </p:nvPicPr>
        <p:blipFill>
          <a:blip r:embed="rId3"/>
          <a:stretch>
            <a:fillRect/>
          </a:stretch>
        </p:blipFill>
        <p:spPr>
          <a:xfrm>
            <a:off x="1141708" y="819268"/>
            <a:ext cx="9220200" cy="5346624"/>
          </a:xfrm>
          <a:prstGeom prst="rect">
            <a:avLst/>
          </a:prstGeom>
        </p:spPr>
      </p:pic>
      <p:cxnSp>
        <p:nvCxnSpPr>
          <p:cNvPr id="9" name="Straight Arrow Connector 8">
            <a:extLst>
              <a:ext uri="{FF2B5EF4-FFF2-40B4-BE49-F238E27FC236}">
                <a16:creationId xmlns:a16="http://schemas.microsoft.com/office/drawing/2014/main" id="{D27DDF97-15E5-F977-12FD-EFB15B7C78FB}"/>
              </a:ext>
            </a:extLst>
          </p:cNvPr>
          <p:cNvCxnSpPr/>
          <p:nvPr/>
        </p:nvCxnSpPr>
        <p:spPr>
          <a:xfrm flipH="1">
            <a:off x="8609308" y="3486268"/>
            <a:ext cx="609600" cy="228600"/>
          </a:xfrm>
          <a:prstGeom prst="straightConnector1">
            <a:avLst/>
          </a:prstGeom>
          <a:noFill/>
          <a:ln w="9525" cap="flat" cmpd="sng" algn="ctr">
            <a:solidFill>
              <a:srgbClr val="FF0000"/>
            </a:solidFill>
            <a:prstDash val="solid"/>
            <a:tailEnd type="triangle"/>
          </a:ln>
          <a:effectLst/>
        </p:spPr>
      </p:cxnSp>
      <p:cxnSp>
        <p:nvCxnSpPr>
          <p:cNvPr id="10" name="Straight Arrow Connector 9">
            <a:extLst>
              <a:ext uri="{FF2B5EF4-FFF2-40B4-BE49-F238E27FC236}">
                <a16:creationId xmlns:a16="http://schemas.microsoft.com/office/drawing/2014/main" id="{A08259BD-859A-C457-E199-C006E6A4813D}"/>
              </a:ext>
            </a:extLst>
          </p:cNvPr>
          <p:cNvCxnSpPr/>
          <p:nvPr/>
        </p:nvCxnSpPr>
        <p:spPr>
          <a:xfrm flipH="1">
            <a:off x="5637508" y="3943468"/>
            <a:ext cx="609600" cy="228600"/>
          </a:xfrm>
          <a:prstGeom prst="straightConnector1">
            <a:avLst/>
          </a:prstGeom>
          <a:noFill/>
          <a:ln w="9525" cap="flat" cmpd="sng" algn="ctr">
            <a:solidFill>
              <a:srgbClr val="FF0000"/>
            </a:solidFill>
            <a:prstDash val="solid"/>
            <a:tailEnd type="triangle"/>
          </a:ln>
          <a:effectLst/>
        </p:spPr>
      </p:cxnSp>
      <p:cxnSp>
        <p:nvCxnSpPr>
          <p:cNvPr id="11" name="Straight Arrow Connector 10">
            <a:extLst>
              <a:ext uri="{FF2B5EF4-FFF2-40B4-BE49-F238E27FC236}">
                <a16:creationId xmlns:a16="http://schemas.microsoft.com/office/drawing/2014/main" id="{DA3517B6-9B42-E350-0424-FD4302C5DACC}"/>
              </a:ext>
            </a:extLst>
          </p:cNvPr>
          <p:cNvCxnSpPr/>
          <p:nvPr/>
        </p:nvCxnSpPr>
        <p:spPr>
          <a:xfrm flipH="1">
            <a:off x="6018508" y="5238868"/>
            <a:ext cx="609600" cy="228600"/>
          </a:xfrm>
          <a:prstGeom prst="straightConnector1">
            <a:avLst/>
          </a:prstGeom>
          <a:noFill/>
          <a:ln w="9525" cap="flat" cmpd="sng" algn="ctr">
            <a:solidFill>
              <a:srgbClr val="FF0000"/>
            </a:solidFill>
            <a:prstDash val="solid"/>
            <a:tailEnd type="triangle"/>
          </a:ln>
          <a:effectLst/>
        </p:spPr>
      </p:cxnSp>
      <p:cxnSp>
        <p:nvCxnSpPr>
          <p:cNvPr id="12" name="Straight Arrow Connector 11">
            <a:extLst>
              <a:ext uri="{FF2B5EF4-FFF2-40B4-BE49-F238E27FC236}">
                <a16:creationId xmlns:a16="http://schemas.microsoft.com/office/drawing/2014/main" id="{5C8B2741-9F9C-62F1-7BC9-2ED1F4DFE2F1}"/>
              </a:ext>
            </a:extLst>
          </p:cNvPr>
          <p:cNvCxnSpPr/>
          <p:nvPr/>
        </p:nvCxnSpPr>
        <p:spPr>
          <a:xfrm>
            <a:off x="3199108" y="4794670"/>
            <a:ext cx="0" cy="571577"/>
          </a:xfrm>
          <a:prstGeom prst="straightConnector1">
            <a:avLst/>
          </a:prstGeom>
          <a:noFill/>
          <a:ln w="9525" cap="flat" cmpd="sng" algn="ctr">
            <a:solidFill>
              <a:srgbClr val="FF0000"/>
            </a:solidFill>
            <a:prstDash val="solid"/>
            <a:tailEnd type="triangle"/>
          </a:ln>
          <a:effectLst/>
        </p:spPr>
      </p:cxnSp>
      <p:cxnSp>
        <p:nvCxnSpPr>
          <p:cNvPr id="13" name="Straight Arrow Connector 12">
            <a:extLst>
              <a:ext uri="{FF2B5EF4-FFF2-40B4-BE49-F238E27FC236}">
                <a16:creationId xmlns:a16="http://schemas.microsoft.com/office/drawing/2014/main" id="{506AC4A0-4244-F04F-3E7B-A5034160D944}"/>
              </a:ext>
            </a:extLst>
          </p:cNvPr>
          <p:cNvCxnSpPr/>
          <p:nvPr/>
        </p:nvCxnSpPr>
        <p:spPr>
          <a:xfrm>
            <a:off x="5408908" y="5102882"/>
            <a:ext cx="0" cy="571577"/>
          </a:xfrm>
          <a:prstGeom prst="straightConnector1">
            <a:avLst/>
          </a:prstGeom>
          <a:noFill/>
          <a:ln w="9525" cap="flat" cmpd="sng" algn="ctr">
            <a:solidFill>
              <a:srgbClr val="FF0000"/>
            </a:solidFill>
            <a:prstDash val="solid"/>
            <a:tailEnd type="triangle"/>
          </a:ln>
          <a:effectLst/>
        </p:spPr>
      </p:cxnSp>
    </p:spTree>
    <p:extLst>
      <p:ext uri="{BB962C8B-B14F-4D97-AF65-F5344CB8AC3E}">
        <p14:creationId xmlns:p14="http://schemas.microsoft.com/office/powerpoint/2010/main" val="35412821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DB353F4E-9BBD-24F1-F1E3-534F94BC9F1B}"/>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8044949F-A000-EADF-D52A-F8E9F14CD2BB}"/>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BB860541-C124-C2C6-D403-300008D90F08}"/>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41</a:t>
            </a:fld>
            <a:endParaRPr/>
          </a:p>
        </p:txBody>
      </p:sp>
      <p:grpSp>
        <p:nvGrpSpPr>
          <p:cNvPr id="2" name="Group 1">
            <a:extLst>
              <a:ext uri="{FF2B5EF4-FFF2-40B4-BE49-F238E27FC236}">
                <a16:creationId xmlns:a16="http://schemas.microsoft.com/office/drawing/2014/main" id="{52B9ACDA-55FD-658C-84BE-D75BC7ECC077}"/>
              </a:ext>
            </a:extLst>
          </p:cNvPr>
          <p:cNvGrpSpPr/>
          <p:nvPr/>
        </p:nvGrpSpPr>
        <p:grpSpPr>
          <a:xfrm>
            <a:off x="270932" y="282372"/>
            <a:ext cx="6172200" cy="508000"/>
            <a:chOff x="789624" y="1191463"/>
            <a:chExt cx="6172200" cy="508000"/>
          </a:xfrm>
        </p:grpSpPr>
        <p:sp>
          <p:nvSpPr>
            <p:cNvPr id="3" name="AutoShape 52">
              <a:extLst>
                <a:ext uri="{FF2B5EF4-FFF2-40B4-BE49-F238E27FC236}">
                  <a16:creationId xmlns:a16="http://schemas.microsoft.com/office/drawing/2014/main" id="{5DBB32A7-D850-6C18-3DA6-6AB60CF21BBC}"/>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dirty="0" err="1">
                  <a:solidFill>
                    <a:srgbClr val="002060"/>
                  </a:solidFill>
                  <a:latin typeface="Cambria" panose="02040503050406030204" pitchFamily="18" charset="0"/>
                  <a:ea typeface="+mn-ea"/>
                  <a:cs typeface="+mn-cs"/>
                </a:rPr>
                <a:t>ListView</a:t>
              </a:r>
              <a:endParaRPr lang="en-US" sz="2400" b="1" kern="1200" dirty="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D79C1C22-D823-FE5F-27C2-154142ADCD78}"/>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89F4AB4D-56AE-E22E-B58E-2E9B05189B62}"/>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E5DC1998-D62F-CDF6-E991-FC82AAB87222}"/>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2064140B-1A0D-89D6-857F-B74D86BC3CB2}"/>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BAEDB5E4-7745-65BF-BF63-EB8CA9C992C4}"/>
              </a:ext>
            </a:extLst>
          </p:cNvPr>
          <p:cNvSpPr/>
          <p:nvPr/>
        </p:nvSpPr>
        <p:spPr>
          <a:xfrm>
            <a:off x="621342" y="1665240"/>
            <a:ext cx="10239115" cy="1200329"/>
          </a:xfrm>
          <a:prstGeom prst="rect">
            <a:avLst/>
          </a:prstGeom>
        </p:spPr>
        <p:txBody>
          <a:bodyPr wrap="square">
            <a:spAutoFit/>
          </a:bodyPr>
          <a:lstStyle/>
          <a:p>
            <a:pPr>
              <a:buClrTx/>
              <a:buFontTx/>
              <a:buNone/>
            </a:pP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private</a:t>
            </a: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void</a:t>
            </a:r>
            <a:r>
              <a:rPr lang="en-US" sz="1800" kern="1200" dirty="0">
                <a:latin typeface="Cascadia Mono" panose="020B0609020000020004" pitchFamily="49" charset="0"/>
                <a:ea typeface="+mn-ea"/>
                <a:cs typeface="+mn-cs"/>
              </a:rPr>
              <a:t> listView1_SelectedIndexChanged(</a:t>
            </a:r>
            <a:r>
              <a:rPr lang="en-US" sz="1800" kern="1200" dirty="0">
                <a:solidFill>
                  <a:srgbClr val="0000FF"/>
                </a:solidFill>
                <a:latin typeface="Cascadia Mono" panose="020B0609020000020004" pitchFamily="49" charset="0"/>
                <a:ea typeface="+mn-ea"/>
                <a:cs typeface="+mn-cs"/>
              </a:rPr>
              <a:t>object</a:t>
            </a:r>
            <a:r>
              <a:rPr lang="en-US" sz="1800" kern="1200" dirty="0">
                <a:latin typeface="Cascadia Mono" panose="020B0609020000020004" pitchFamily="49" charset="0"/>
                <a:ea typeface="+mn-ea"/>
                <a:cs typeface="+mn-cs"/>
              </a:rPr>
              <a:t> sender, </a:t>
            </a:r>
            <a:r>
              <a:rPr lang="en-US" sz="1800" kern="1200" dirty="0" err="1">
                <a:latin typeface="Cascadia Mono" panose="020B0609020000020004" pitchFamily="49" charset="0"/>
                <a:ea typeface="+mn-ea"/>
                <a:cs typeface="+mn-cs"/>
              </a:rPr>
              <a:t>EventArgs</a:t>
            </a:r>
            <a:r>
              <a:rPr lang="en-US" sz="1800" kern="1200" dirty="0">
                <a:latin typeface="Cascadia Mono" panose="020B0609020000020004" pitchFamily="49" charset="0"/>
                <a:ea typeface="+mn-ea"/>
                <a:cs typeface="+mn-cs"/>
              </a:rPr>
              <a:t> e)</a:t>
            </a:r>
          </a:p>
          <a:p>
            <a:pPr>
              <a:buClrTx/>
              <a:buFontTx/>
              <a:buNone/>
            </a:pPr>
            <a:r>
              <a:rPr lang="en-US" sz="1800" kern="1200" dirty="0">
                <a:latin typeface="Cascadia Mono" panose="020B0609020000020004" pitchFamily="49" charset="0"/>
                <a:ea typeface="+mn-ea"/>
                <a:cs typeface="+mn-cs"/>
              </a:rPr>
              <a:t>  {</a:t>
            </a:r>
          </a:p>
          <a:p>
            <a:pPr>
              <a:buClrTx/>
              <a:buFontTx/>
              <a:buNone/>
            </a:pPr>
            <a:r>
              <a:rPr lang="en-US" sz="1800" kern="1200" dirty="0">
                <a:latin typeface="Cascadia Mono" panose="020B0609020000020004" pitchFamily="49" charset="0"/>
                <a:ea typeface="+mn-ea"/>
                <a:cs typeface="+mn-cs"/>
              </a:rPr>
              <a:t>     </a:t>
            </a:r>
            <a:r>
              <a:rPr lang="en-US" sz="1800" kern="1200" dirty="0" err="1">
                <a:latin typeface="Cascadia Mono" panose="020B0609020000020004" pitchFamily="49" charset="0"/>
                <a:ea typeface="+mn-ea"/>
                <a:cs typeface="+mn-cs"/>
              </a:rPr>
              <a:t>ListViewItem</a:t>
            </a:r>
            <a:r>
              <a:rPr lang="en-US" sz="1800" kern="1200" dirty="0">
                <a:latin typeface="Cascadia Mono" panose="020B0609020000020004" pitchFamily="49" charset="0"/>
                <a:ea typeface="+mn-ea"/>
                <a:cs typeface="+mn-cs"/>
              </a:rPr>
              <a:t> lvi = listView1.SelectedItems[0];</a:t>
            </a:r>
          </a:p>
          <a:p>
            <a:pPr>
              <a:buClrTx/>
              <a:buFontTx/>
              <a:buNone/>
            </a:pPr>
            <a:r>
              <a:rPr lang="en-US" sz="1800" kern="1200" dirty="0">
                <a:latin typeface="Cascadia Mono" panose="020B0609020000020004" pitchFamily="49" charset="0"/>
                <a:ea typeface="+mn-ea"/>
                <a:cs typeface="+mn-cs"/>
              </a:rPr>
              <a:t>  }</a:t>
            </a:r>
            <a:endParaRPr lang="en-US" sz="1800" kern="1200" dirty="0">
              <a:solidFill>
                <a:prstClr val="black"/>
              </a:solidFill>
              <a:latin typeface="Calibri"/>
              <a:ea typeface="+mn-ea"/>
              <a:cs typeface="+mn-cs"/>
            </a:endParaRPr>
          </a:p>
        </p:txBody>
      </p:sp>
      <p:sp>
        <p:nvSpPr>
          <p:cNvPr id="9" name="Rectangle 8">
            <a:extLst>
              <a:ext uri="{FF2B5EF4-FFF2-40B4-BE49-F238E27FC236}">
                <a16:creationId xmlns:a16="http://schemas.microsoft.com/office/drawing/2014/main" id="{F496460B-1CDF-2A76-B305-9239D772B79B}"/>
              </a:ext>
            </a:extLst>
          </p:cNvPr>
          <p:cNvSpPr/>
          <p:nvPr/>
        </p:nvSpPr>
        <p:spPr>
          <a:xfrm>
            <a:off x="728132" y="3685972"/>
            <a:ext cx="10287000" cy="2031325"/>
          </a:xfrm>
          <a:prstGeom prst="rect">
            <a:avLst/>
          </a:prstGeom>
        </p:spPr>
        <p:txBody>
          <a:bodyPr wrap="square">
            <a:spAutoFit/>
          </a:bodyPr>
          <a:lstStyle/>
          <a:p>
            <a:pPr>
              <a:buClrTx/>
              <a:buFontTx/>
              <a:buNone/>
            </a:pPr>
            <a:r>
              <a:rPr lang="en-US" sz="1800" kern="1200" dirty="0">
                <a:solidFill>
                  <a:srgbClr val="0000FF"/>
                </a:solidFill>
                <a:latin typeface="Cascadia Mono" panose="020B0609020000020004" pitchFamily="49" charset="0"/>
                <a:ea typeface="+mn-ea"/>
                <a:cs typeface="+mn-cs"/>
              </a:rPr>
              <a:t>private</a:t>
            </a: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void</a:t>
            </a:r>
            <a:r>
              <a:rPr lang="en-US" sz="1800" kern="1200" dirty="0">
                <a:latin typeface="Cascadia Mono" panose="020B0609020000020004" pitchFamily="49" charset="0"/>
                <a:ea typeface="+mn-ea"/>
                <a:cs typeface="+mn-cs"/>
              </a:rPr>
              <a:t> listView1_ColumnClick(</a:t>
            </a:r>
            <a:r>
              <a:rPr lang="en-US" sz="1800" kern="1200" dirty="0">
                <a:solidFill>
                  <a:srgbClr val="0000FF"/>
                </a:solidFill>
                <a:latin typeface="Cascadia Mono" panose="020B0609020000020004" pitchFamily="49" charset="0"/>
                <a:ea typeface="+mn-ea"/>
                <a:cs typeface="+mn-cs"/>
              </a:rPr>
              <a:t>object</a:t>
            </a:r>
            <a:r>
              <a:rPr lang="en-US" sz="1800" kern="1200" dirty="0">
                <a:latin typeface="Cascadia Mono" panose="020B0609020000020004" pitchFamily="49" charset="0"/>
                <a:ea typeface="+mn-ea"/>
                <a:cs typeface="+mn-cs"/>
              </a:rPr>
              <a:t> sender, </a:t>
            </a:r>
            <a:r>
              <a:rPr lang="en-US" sz="1800" kern="1200" dirty="0" err="1">
                <a:latin typeface="Cascadia Mono" panose="020B0609020000020004" pitchFamily="49" charset="0"/>
                <a:ea typeface="+mn-ea"/>
                <a:cs typeface="+mn-cs"/>
              </a:rPr>
              <a:t>ColumnClickEventArgs</a:t>
            </a:r>
            <a:r>
              <a:rPr lang="en-US" sz="1800" kern="1200" dirty="0">
                <a:latin typeface="Cascadia Mono" panose="020B0609020000020004" pitchFamily="49" charset="0"/>
                <a:ea typeface="+mn-ea"/>
                <a:cs typeface="+mn-cs"/>
              </a:rPr>
              <a:t> e)</a:t>
            </a:r>
          </a:p>
          <a:p>
            <a:pPr>
              <a:buClrTx/>
              <a:buFontTx/>
              <a:buNone/>
            </a:pPr>
            <a:r>
              <a:rPr lang="en-US" sz="1800" kern="1200" dirty="0">
                <a:latin typeface="Cascadia Mono" panose="020B0609020000020004" pitchFamily="49" charset="0"/>
                <a:ea typeface="+mn-ea"/>
                <a:cs typeface="+mn-cs"/>
              </a:rPr>
              <a:t>{</a:t>
            </a:r>
          </a:p>
          <a:p>
            <a:pPr>
              <a:buClrTx/>
              <a:buFontTx/>
              <a:buNone/>
            </a:pPr>
            <a:r>
              <a:rPr lang="en-US" sz="1800" kern="1200" dirty="0">
                <a:solidFill>
                  <a:srgbClr val="0000FF"/>
                </a:solidFill>
                <a:latin typeface="Cascadia Mono" panose="020B0609020000020004" pitchFamily="49" charset="0"/>
                <a:ea typeface="+mn-ea"/>
                <a:cs typeface="+mn-cs"/>
              </a:rPr>
              <a:t> if</a:t>
            </a:r>
            <a:r>
              <a:rPr lang="en-US" sz="1800" kern="1200" dirty="0">
                <a:latin typeface="Cascadia Mono" panose="020B0609020000020004" pitchFamily="49" charset="0"/>
                <a:ea typeface="+mn-ea"/>
                <a:cs typeface="+mn-cs"/>
              </a:rPr>
              <a:t> (</a:t>
            </a:r>
            <a:r>
              <a:rPr lang="en-US" sz="1800" kern="1200" dirty="0" err="1">
                <a:latin typeface="Cascadia Mono" panose="020B0609020000020004" pitchFamily="49" charset="0"/>
                <a:ea typeface="+mn-ea"/>
                <a:cs typeface="+mn-cs"/>
              </a:rPr>
              <a:t>e.Column</a:t>
            </a:r>
            <a:r>
              <a:rPr lang="en-US" sz="1800" kern="1200" dirty="0">
                <a:latin typeface="Cascadia Mono" panose="020B0609020000020004" pitchFamily="49" charset="0"/>
                <a:ea typeface="+mn-ea"/>
                <a:cs typeface="+mn-cs"/>
              </a:rPr>
              <a:t> == 0)</a:t>
            </a:r>
          </a:p>
          <a:p>
            <a:pPr>
              <a:buClrTx/>
              <a:buFontTx/>
              <a:buNone/>
            </a:pPr>
            <a:r>
              <a:rPr lang="en-US" sz="1800" kern="1200" dirty="0">
                <a:latin typeface="Cascadia Mono" panose="020B0609020000020004" pitchFamily="49" charset="0"/>
                <a:ea typeface="+mn-ea"/>
                <a:cs typeface="+mn-cs"/>
              </a:rPr>
              <a:t>  { </a:t>
            </a:r>
          </a:p>
          <a:p>
            <a:pPr>
              <a:buClrTx/>
              <a:buFontTx/>
              <a:buNone/>
            </a:pPr>
            <a:endParaRPr lang="en-US" sz="1800" kern="1200" dirty="0">
              <a:latin typeface="Cascadia Mono" panose="020B0609020000020004" pitchFamily="49" charset="0"/>
              <a:ea typeface="+mn-ea"/>
              <a:cs typeface="+mn-cs"/>
            </a:endParaRPr>
          </a:p>
          <a:p>
            <a:pPr>
              <a:buClrTx/>
              <a:buFontTx/>
              <a:buNone/>
            </a:pPr>
            <a:r>
              <a:rPr lang="en-US" sz="1800" kern="1200" dirty="0">
                <a:latin typeface="Cascadia Mono" panose="020B0609020000020004" pitchFamily="49" charset="0"/>
                <a:ea typeface="+mn-ea"/>
                <a:cs typeface="+mn-cs"/>
              </a:rPr>
              <a:t>  }</a:t>
            </a:r>
          </a:p>
          <a:p>
            <a:pPr>
              <a:buClrTx/>
              <a:buFontTx/>
              <a:buNone/>
            </a:pPr>
            <a:r>
              <a:rPr lang="en-US" sz="1800" kern="1200" dirty="0">
                <a:latin typeface="Cascadia Mono" panose="020B0609020000020004" pitchFamily="49" charset="0"/>
                <a:ea typeface="+mn-ea"/>
                <a:cs typeface="+mn-cs"/>
              </a:rPr>
              <a:t>}</a:t>
            </a:r>
            <a:endParaRPr lang="en-US" sz="1800" kern="1200" dirty="0">
              <a:solidFill>
                <a:prstClr val="black"/>
              </a:solidFill>
              <a:latin typeface="Calibri"/>
              <a:ea typeface="+mn-ea"/>
              <a:cs typeface="+mn-cs"/>
            </a:endParaRPr>
          </a:p>
        </p:txBody>
      </p:sp>
      <p:sp>
        <p:nvSpPr>
          <p:cNvPr id="10" name="Rectangle 9">
            <a:extLst>
              <a:ext uri="{FF2B5EF4-FFF2-40B4-BE49-F238E27FC236}">
                <a16:creationId xmlns:a16="http://schemas.microsoft.com/office/drawing/2014/main" id="{9FF998E8-AF9B-1976-9951-1408A7C959D1}"/>
              </a:ext>
            </a:extLst>
          </p:cNvPr>
          <p:cNvSpPr/>
          <p:nvPr/>
        </p:nvSpPr>
        <p:spPr>
          <a:xfrm>
            <a:off x="471908" y="1024806"/>
            <a:ext cx="4253087" cy="461665"/>
          </a:xfrm>
          <a:prstGeom prst="rect">
            <a:avLst/>
          </a:prstGeom>
        </p:spPr>
        <p:txBody>
          <a:bodyPr wrap="none">
            <a:spAutoFit/>
          </a:bodyPr>
          <a:lstStyle/>
          <a:p>
            <a:pPr marL="342900" indent="-342900">
              <a:buClrTx/>
              <a:buFont typeface="Wingdings" panose="05000000000000000000" pitchFamily="2" charset="2"/>
              <a:buChar char="v"/>
            </a:pPr>
            <a:r>
              <a:rPr lang="en-US" sz="2400" kern="1200" dirty="0">
                <a:solidFill>
                  <a:prstClr val="black"/>
                </a:solidFill>
                <a:latin typeface="Times New Roman" panose="02020603050405020304" pitchFamily="18" charset="0"/>
                <a:ea typeface="+mn-ea"/>
                <a:cs typeface="Times New Roman" panose="02020603050405020304" pitchFamily="18" charset="0"/>
              </a:rPr>
              <a:t>How to handle selecting event</a:t>
            </a:r>
          </a:p>
        </p:txBody>
      </p:sp>
      <p:sp>
        <p:nvSpPr>
          <p:cNvPr id="11" name="Rectangle 10">
            <a:extLst>
              <a:ext uri="{FF2B5EF4-FFF2-40B4-BE49-F238E27FC236}">
                <a16:creationId xmlns:a16="http://schemas.microsoft.com/office/drawing/2014/main" id="{EC039EC4-E671-8D0C-44B2-D22956C63741}"/>
              </a:ext>
            </a:extLst>
          </p:cNvPr>
          <p:cNvSpPr/>
          <p:nvPr/>
        </p:nvSpPr>
        <p:spPr>
          <a:xfrm>
            <a:off x="499532" y="3065592"/>
            <a:ext cx="4152099" cy="461665"/>
          </a:xfrm>
          <a:prstGeom prst="rect">
            <a:avLst/>
          </a:prstGeom>
        </p:spPr>
        <p:txBody>
          <a:bodyPr wrap="none">
            <a:spAutoFit/>
          </a:bodyPr>
          <a:lstStyle/>
          <a:p>
            <a:pPr marL="342900" indent="-342900">
              <a:buClrTx/>
              <a:buFont typeface="Wingdings" panose="05000000000000000000" pitchFamily="2" charset="2"/>
              <a:buChar char="v"/>
            </a:pPr>
            <a:r>
              <a:rPr lang="en-US" sz="2400" kern="1200" dirty="0">
                <a:solidFill>
                  <a:prstClr val="black"/>
                </a:solidFill>
                <a:latin typeface="Times New Roman" panose="02020603050405020304" pitchFamily="18" charset="0"/>
                <a:ea typeface="+mn-ea"/>
                <a:cs typeface="Times New Roman" panose="02020603050405020304" pitchFamily="18" charset="0"/>
              </a:rPr>
              <a:t>How to handle Column event</a:t>
            </a:r>
          </a:p>
        </p:txBody>
      </p:sp>
    </p:spTree>
    <p:extLst>
      <p:ext uri="{BB962C8B-B14F-4D97-AF65-F5344CB8AC3E}">
        <p14:creationId xmlns:p14="http://schemas.microsoft.com/office/powerpoint/2010/main" val="42266402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F0A82807-EC99-E82B-12D5-A179323EA4F7}"/>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94D1A2A0-6E63-35C2-A160-C3FCAE9146F1}"/>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4A854D55-30A8-39AA-4157-352E2621FAB6}"/>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42</a:t>
            </a:fld>
            <a:endParaRPr/>
          </a:p>
        </p:txBody>
      </p:sp>
      <p:grpSp>
        <p:nvGrpSpPr>
          <p:cNvPr id="2" name="Group 1">
            <a:extLst>
              <a:ext uri="{FF2B5EF4-FFF2-40B4-BE49-F238E27FC236}">
                <a16:creationId xmlns:a16="http://schemas.microsoft.com/office/drawing/2014/main" id="{D9245723-5AC4-4622-18EB-4AAAFA06470A}"/>
              </a:ext>
            </a:extLst>
          </p:cNvPr>
          <p:cNvGrpSpPr/>
          <p:nvPr/>
        </p:nvGrpSpPr>
        <p:grpSpPr>
          <a:xfrm>
            <a:off x="204061" y="289891"/>
            <a:ext cx="6172200" cy="508000"/>
            <a:chOff x="789624" y="1191463"/>
            <a:chExt cx="6172200" cy="508000"/>
          </a:xfrm>
        </p:grpSpPr>
        <p:sp>
          <p:nvSpPr>
            <p:cNvPr id="3" name="AutoShape 52">
              <a:extLst>
                <a:ext uri="{FF2B5EF4-FFF2-40B4-BE49-F238E27FC236}">
                  <a16:creationId xmlns:a16="http://schemas.microsoft.com/office/drawing/2014/main" id="{5ECB6EB8-CF49-08FE-8739-208A88D78E0E}"/>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dirty="0" err="1">
                  <a:solidFill>
                    <a:srgbClr val="002060"/>
                  </a:solidFill>
                  <a:latin typeface="Cambria" panose="02040503050406030204" pitchFamily="18" charset="0"/>
                  <a:ea typeface="+mn-ea"/>
                  <a:cs typeface="+mn-cs"/>
                </a:rPr>
                <a:t>ListView</a:t>
              </a:r>
              <a:endParaRPr lang="en-US" sz="2400" b="1" kern="1200" dirty="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8BF81C39-99E4-E258-DC7E-72511E661991}"/>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DB3D1E08-1E48-3AD5-9144-E8C580F4149E}"/>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D6893229-5EA6-417F-062A-530B8DBB3527}"/>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9C18C53F-7A57-21B9-0424-71E5F207AE8F}"/>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CA288976-E595-721B-EB8D-5D40D418AA35}"/>
              </a:ext>
            </a:extLst>
          </p:cNvPr>
          <p:cNvSpPr/>
          <p:nvPr/>
        </p:nvSpPr>
        <p:spPr>
          <a:xfrm>
            <a:off x="554471" y="1864691"/>
            <a:ext cx="11201400" cy="1200329"/>
          </a:xfrm>
          <a:prstGeom prst="rect">
            <a:avLst/>
          </a:prstGeom>
        </p:spPr>
        <p:txBody>
          <a:bodyPr wrap="square">
            <a:spAutoFit/>
          </a:bodyPr>
          <a:lstStyle/>
          <a:p>
            <a:pPr>
              <a:buClrTx/>
              <a:buFontTx/>
              <a:buNone/>
            </a:pPr>
            <a:r>
              <a:rPr lang="en-US" sz="1800" kern="1200" dirty="0" err="1">
                <a:latin typeface="Cascadia Mono" panose="020B0609020000020004" pitchFamily="49" charset="0"/>
                <a:ea typeface="+mn-ea"/>
                <a:cs typeface="+mn-cs"/>
              </a:rPr>
              <a:t>ListViewItem</a:t>
            </a:r>
            <a:r>
              <a:rPr lang="en-US" sz="1800" kern="1200" dirty="0">
                <a:latin typeface="Cascadia Mono" panose="020B0609020000020004" pitchFamily="49" charset="0"/>
                <a:ea typeface="+mn-ea"/>
                <a:cs typeface="+mn-cs"/>
              </a:rPr>
              <a:t> lvi = </a:t>
            </a:r>
            <a:r>
              <a:rPr lang="en-US" sz="1800" kern="1200" dirty="0">
                <a:solidFill>
                  <a:srgbClr val="0000FF"/>
                </a:solidFill>
                <a:latin typeface="Cascadia Mono" panose="020B0609020000020004" pitchFamily="49" charset="0"/>
                <a:ea typeface="+mn-ea"/>
                <a:cs typeface="+mn-cs"/>
              </a:rPr>
              <a:t>new</a:t>
            </a:r>
            <a:r>
              <a:rPr lang="en-US" sz="1800" kern="1200" dirty="0">
                <a:latin typeface="Cascadia Mono" panose="020B0609020000020004" pitchFamily="49" charset="0"/>
                <a:ea typeface="+mn-ea"/>
                <a:cs typeface="+mn-cs"/>
              </a:rPr>
              <a:t>  </a:t>
            </a:r>
            <a:r>
              <a:rPr lang="en-US" sz="1800" kern="1200" dirty="0" err="1">
                <a:latin typeface="Cascadia Mono" panose="020B0609020000020004" pitchFamily="49" charset="0"/>
                <a:ea typeface="+mn-ea"/>
                <a:cs typeface="+mn-cs"/>
              </a:rPr>
              <a:t>ListViewItem</a:t>
            </a:r>
            <a:r>
              <a:rPr lang="en-US" sz="1800" kern="1200" dirty="0">
                <a:latin typeface="Cascadia Mono" panose="020B0609020000020004" pitchFamily="49" charset="0"/>
                <a:ea typeface="+mn-ea"/>
                <a:cs typeface="+mn-cs"/>
              </a:rPr>
              <a:t>((listView1.Items.Count + 1) + </a:t>
            </a:r>
            <a:r>
              <a:rPr lang="en-US" sz="1800" kern="1200" dirty="0">
                <a:solidFill>
                  <a:srgbClr val="A31515"/>
                </a:solidFill>
                <a:latin typeface="Cascadia Mono" panose="020B0609020000020004" pitchFamily="49" charset="0"/>
                <a:ea typeface="+mn-ea"/>
                <a:cs typeface="+mn-cs"/>
              </a:rPr>
              <a:t>""</a:t>
            </a:r>
            <a:r>
              <a:rPr lang="en-US" sz="1800" kern="1200" dirty="0">
                <a:latin typeface="Cascadia Mono" panose="020B0609020000020004" pitchFamily="49" charset="0"/>
                <a:ea typeface="+mn-ea"/>
                <a:cs typeface="+mn-cs"/>
              </a:rPr>
              <a:t>);</a:t>
            </a:r>
          </a:p>
          <a:p>
            <a:pPr>
              <a:buClrTx/>
              <a:buFontTx/>
              <a:buNone/>
            </a:pPr>
            <a:r>
              <a:rPr lang="en-US" sz="1800" kern="1200" dirty="0" err="1">
                <a:latin typeface="Cascadia Mono" panose="020B0609020000020004" pitchFamily="49" charset="0"/>
                <a:ea typeface="+mn-ea"/>
                <a:cs typeface="+mn-cs"/>
              </a:rPr>
              <a:t>lvi.SubItems.Add</a:t>
            </a:r>
            <a:r>
              <a:rPr lang="en-US" sz="1800" kern="1200" dirty="0">
                <a:latin typeface="Cascadia Mono" panose="020B0609020000020004" pitchFamily="49" charset="0"/>
                <a:ea typeface="+mn-ea"/>
                <a:cs typeface="+mn-cs"/>
              </a:rPr>
              <a:t>(</a:t>
            </a:r>
            <a:r>
              <a:rPr lang="en-US" sz="1800" kern="1200" dirty="0">
                <a:solidFill>
                  <a:srgbClr val="A31515"/>
                </a:solidFill>
                <a:latin typeface="Cascadia Mono" panose="020B0609020000020004" pitchFamily="49" charset="0"/>
                <a:ea typeface="+mn-ea"/>
                <a:cs typeface="+mn-cs"/>
              </a:rPr>
              <a:t>"9999"</a:t>
            </a:r>
            <a:r>
              <a:rPr lang="en-US" sz="1800" kern="1200" dirty="0">
                <a:latin typeface="Cascadia Mono" panose="020B0609020000020004" pitchFamily="49" charset="0"/>
                <a:ea typeface="+mn-ea"/>
                <a:cs typeface="+mn-cs"/>
              </a:rPr>
              <a:t>);</a:t>
            </a:r>
          </a:p>
          <a:p>
            <a:pPr>
              <a:buClrTx/>
              <a:buFontTx/>
              <a:buNone/>
            </a:pPr>
            <a:r>
              <a:rPr lang="en-US" sz="1800" kern="1200" dirty="0" err="1">
                <a:latin typeface="Cascadia Mono" panose="020B0609020000020004" pitchFamily="49" charset="0"/>
                <a:ea typeface="+mn-ea"/>
                <a:cs typeface="+mn-cs"/>
              </a:rPr>
              <a:t>lvi.SubItems.Add</a:t>
            </a:r>
            <a:r>
              <a:rPr lang="en-US" sz="1800" kern="1200" dirty="0">
                <a:latin typeface="Cascadia Mono" panose="020B0609020000020004" pitchFamily="49" charset="0"/>
                <a:ea typeface="+mn-ea"/>
                <a:cs typeface="+mn-cs"/>
              </a:rPr>
              <a:t>(</a:t>
            </a:r>
            <a:r>
              <a:rPr lang="en-US" sz="1800" kern="1200" dirty="0">
                <a:solidFill>
                  <a:srgbClr val="A31515"/>
                </a:solidFill>
                <a:latin typeface="Cascadia Mono" panose="020B0609020000020004" pitchFamily="49" charset="0"/>
                <a:ea typeface="+mn-ea"/>
                <a:cs typeface="+mn-cs"/>
              </a:rPr>
              <a:t>"Blade"</a:t>
            </a:r>
            <a:r>
              <a:rPr lang="en-US" sz="1800" kern="1200" dirty="0">
                <a:latin typeface="Cascadia Mono" panose="020B0609020000020004" pitchFamily="49" charset="0"/>
                <a:ea typeface="+mn-ea"/>
                <a:cs typeface="+mn-cs"/>
              </a:rPr>
              <a:t>);</a:t>
            </a:r>
          </a:p>
          <a:p>
            <a:pPr>
              <a:buClrTx/>
              <a:buFontTx/>
              <a:buNone/>
            </a:pPr>
            <a:r>
              <a:rPr lang="en-US" sz="1800" kern="1200" dirty="0">
                <a:latin typeface="Cascadia Mono" panose="020B0609020000020004" pitchFamily="49" charset="0"/>
                <a:ea typeface="+mn-ea"/>
                <a:cs typeface="+mn-cs"/>
              </a:rPr>
              <a:t>listView1.Items.Add(lvi);</a:t>
            </a:r>
            <a:endParaRPr lang="en-US" sz="1800" kern="1200" dirty="0">
              <a:solidFill>
                <a:prstClr val="black"/>
              </a:solidFill>
              <a:latin typeface="Calibri"/>
              <a:ea typeface="+mn-ea"/>
              <a:cs typeface="+mn-cs"/>
            </a:endParaRPr>
          </a:p>
        </p:txBody>
      </p:sp>
      <p:sp>
        <p:nvSpPr>
          <p:cNvPr id="9" name="Rectangle 8">
            <a:extLst>
              <a:ext uri="{FF2B5EF4-FFF2-40B4-BE49-F238E27FC236}">
                <a16:creationId xmlns:a16="http://schemas.microsoft.com/office/drawing/2014/main" id="{32549689-6324-36CB-1B22-EA68779BECF7}"/>
              </a:ext>
            </a:extLst>
          </p:cNvPr>
          <p:cNvSpPr/>
          <p:nvPr/>
        </p:nvSpPr>
        <p:spPr>
          <a:xfrm>
            <a:off x="405037" y="1032325"/>
            <a:ext cx="4074320" cy="461665"/>
          </a:xfrm>
          <a:prstGeom prst="rect">
            <a:avLst/>
          </a:prstGeom>
        </p:spPr>
        <p:txBody>
          <a:bodyPr wrap="none">
            <a:spAutoFit/>
          </a:bodyPr>
          <a:lstStyle/>
          <a:p>
            <a:pPr marL="342900" indent="-342900">
              <a:buClrTx/>
              <a:buFont typeface="Wingdings" panose="05000000000000000000" pitchFamily="2" charset="2"/>
              <a:buChar char="v"/>
            </a:pPr>
            <a:r>
              <a:rPr lang="en-US" sz="2400" kern="1200" dirty="0">
                <a:solidFill>
                  <a:prstClr val="black"/>
                </a:solidFill>
                <a:latin typeface="Times New Roman" panose="02020603050405020304" pitchFamily="18" charset="0"/>
                <a:ea typeface="+mn-ea"/>
                <a:cs typeface="Times New Roman" panose="02020603050405020304" pitchFamily="18" charset="0"/>
              </a:rPr>
              <a:t>How to add data to </a:t>
            </a:r>
            <a:r>
              <a:rPr lang="en-US" sz="2400" kern="1200" dirty="0" err="1">
                <a:solidFill>
                  <a:prstClr val="black"/>
                </a:solidFill>
                <a:latin typeface="Times New Roman" panose="02020603050405020304" pitchFamily="18" charset="0"/>
                <a:ea typeface="+mn-ea"/>
                <a:cs typeface="Times New Roman" panose="02020603050405020304" pitchFamily="18" charset="0"/>
              </a:rPr>
              <a:t>ListView</a:t>
            </a:r>
            <a:endParaRPr lang="en-US" sz="2400" kern="1200" dirty="0">
              <a:solidFill>
                <a:prstClr val="black"/>
              </a:solidFill>
              <a:latin typeface="Times New Roman" panose="02020603050405020304" pitchFamily="18" charset="0"/>
              <a:ea typeface="+mn-ea"/>
              <a:cs typeface="Times New Roman" panose="02020603050405020304" pitchFamily="18" charset="0"/>
            </a:endParaRPr>
          </a:p>
        </p:txBody>
      </p:sp>
      <p:sp>
        <p:nvSpPr>
          <p:cNvPr id="10" name="Rectangle 9">
            <a:extLst>
              <a:ext uri="{FF2B5EF4-FFF2-40B4-BE49-F238E27FC236}">
                <a16:creationId xmlns:a16="http://schemas.microsoft.com/office/drawing/2014/main" id="{F6341C52-CC84-2384-92E3-A80960ADCE7E}"/>
              </a:ext>
            </a:extLst>
          </p:cNvPr>
          <p:cNvSpPr/>
          <p:nvPr/>
        </p:nvSpPr>
        <p:spPr>
          <a:xfrm>
            <a:off x="378582" y="3435721"/>
            <a:ext cx="4911088" cy="461665"/>
          </a:xfrm>
          <a:prstGeom prst="rect">
            <a:avLst/>
          </a:prstGeom>
        </p:spPr>
        <p:txBody>
          <a:bodyPr wrap="none">
            <a:spAutoFit/>
          </a:bodyPr>
          <a:lstStyle/>
          <a:p>
            <a:pPr marL="342900" indent="-342900">
              <a:buClrTx/>
              <a:buFont typeface="Wingdings" panose="05000000000000000000" pitchFamily="2" charset="2"/>
              <a:buChar char="v"/>
            </a:pPr>
            <a:r>
              <a:rPr lang="en-US" sz="2400" kern="1200" dirty="0">
                <a:solidFill>
                  <a:prstClr val="black"/>
                </a:solidFill>
                <a:latin typeface="Times New Roman" panose="02020603050405020304" pitchFamily="18" charset="0"/>
                <a:ea typeface="+mn-ea"/>
                <a:cs typeface="Times New Roman" panose="02020603050405020304" pitchFamily="18" charset="0"/>
              </a:rPr>
              <a:t>How to remove data from </a:t>
            </a:r>
            <a:r>
              <a:rPr lang="en-US" sz="2400" kern="1200" dirty="0" err="1">
                <a:solidFill>
                  <a:prstClr val="black"/>
                </a:solidFill>
                <a:latin typeface="Times New Roman" panose="02020603050405020304" pitchFamily="18" charset="0"/>
                <a:ea typeface="+mn-ea"/>
                <a:cs typeface="Times New Roman" panose="02020603050405020304" pitchFamily="18" charset="0"/>
              </a:rPr>
              <a:t>ListView</a:t>
            </a:r>
            <a:endParaRPr lang="en-US" sz="2400" kern="1200" dirty="0">
              <a:solidFill>
                <a:prstClr val="black"/>
              </a:solidFill>
              <a:latin typeface="Times New Roman" panose="02020603050405020304" pitchFamily="18" charset="0"/>
              <a:ea typeface="+mn-ea"/>
              <a:cs typeface="Times New Roman" panose="02020603050405020304" pitchFamily="18" charset="0"/>
            </a:endParaRPr>
          </a:p>
        </p:txBody>
      </p:sp>
      <p:sp>
        <p:nvSpPr>
          <p:cNvPr id="11" name="Rectangle 10">
            <a:extLst>
              <a:ext uri="{FF2B5EF4-FFF2-40B4-BE49-F238E27FC236}">
                <a16:creationId xmlns:a16="http://schemas.microsoft.com/office/drawing/2014/main" id="{2681AA07-AEC5-2341-3F3B-1D56A63B61A6}"/>
              </a:ext>
            </a:extLst>
          </p:cNvPr>
          <p:cNvSpPr/>
          <p:nvPr/>
        </p:nvSpPr>
        <p:spPr>
          <a:xfrm>
            <a:off x="585061" y="4266654"/>
            <a:ext cx="6096000" cy="923330"/>
          </a:xfrm>
          <a:prstGeom prst="rect">
            <a:avLst/>
          </a:prstGeom>
        </p:spPr>
        <p:txBody>
          <a:bodyPr>
            <a:spAutoFit/>
          </a:bodyPr>
          <a:lstStyle/>
          <a:p>
            <a:pPr>
              <a:buClrTx/>
              <a:buFontTx/>
              <a:buNone/>
            </a:pPr>
            <a:r>
              <a:rPr lang="en-US" sz="1800" kern="1200" dirty="0">
                <a:latin typeface="Cascadia Mono" panose="020B0609020000020004" pitchFamily="49" charset="0"/>
                <a:ea typeface="+mn-ea"/>
                <a:cs typeface="+mn-cs"/>
              </a:rPr>
              <a:t>listView1</a:t>
            </a:r>
            <a:r>
              <a:rPr lang="en-US" sz="1800" kern="1200" dirty="0">
                <a:highlight>
                  <a:srgbClr val="FFFFFF"/>
                </a:highlight>
                <a:latin typeface="Consolas" panose="020B0609020204030204" pitchFamily="49" charset="0"/>
                <a:ea typeface="+mn-ea"/>
                <a:cs typeface="+mn-cs"/>
              </a:rPr>
              <a:t>.Items.RemoveAt(2);</a:t>
            </a:r>
          </a:p>
          <a:p>
            <a:pPr>
              <a:buClrTx/>
              <a:buFontTx/>
              <a:buNone/>
            </a:pPr>
            <a:endParaRPr lang="en-US" sz="1800" kern="1200" dirty="0">
              <a:highlight>
                <a:srgbClr val="FFFFFF"/>
              </a:highlight>
              <a:latin typeface="Consolas" panose="020B0609020204030204" pitchFamily="49" charset="0"/>
              <a:ea typeface="+mn-ea"/>
              <a:cs typeface="+mn-cs"/>
            </a:endParaRPr>
          </a:p>
          <a:p>
            <a:pPr>
              <a:buClrTx/>
              <a:buFontTx/>
              <a:buNone/>
            </a:pPr>
            <a:r>
              <a:rPr lang="en-US" sz="1800" kern="1200" dirty="0">
                <a:latin typeface="Cascadia Mono" panose="020B0609020000020004" pitchFamily="49" charset="0"/>
                <a:ea typeface="+mn-ea"/>
                <a:cs typeface="+mn-cs"/>
              </a:rPr>
              <a:t>listView1</a:t>
            </a:r>
            <a:r>
              <a:rPr lang="en-US" sz="1800" kern="1200" dirty="0">
                <a:highlight>
                  <a:srgbClr val="FFFFFF"/>
                </a:highlight>
                <a:latin typeface="Consolas" panose="020B0609020204030204" pitchFamily="49" charset="0"/>
                <a:ea typeface="+mn-ea"/>
                <a:cs typeface="+mn-cs"/>
              </a:rPr>
              <a:t>.Items.Remove(</a:t>
            </a:r>
            <a:r>
              <a:rPr lang="en-US" sz="1800" kern="1200" dirty="0" err="1">
                <a:highlight>
                  <a:srgbClr val="FFFFFF"/>
                </a:highlight>
                <a:latin typeface="Consolas" panose="020B0609020204030204" pitchFamily="49" charset="0"/>
                <a:ea typeface="+mn-ea"/>
                <a:cs typeface="+mn-cs"/>
              </a:rPr>
              <a:t>lviDelete</a:t>
            </a:r>
            <a:r>
              <a:rPr lang="en-US" sz="1800" kern="1200" dirty="0">
                <a:highlight>
                  <a:srgbClr val="FFFFFF"/>
                </a:highlight>
                <a:latin typeface="Consolas" panose="020B0609020204030204" pitchFamily="49" charset="0"/>
                <a:ea typeface="+mn-ea"/>
                <a:cs typeface="+mn-cs"/>
              </a:rPr>
              <a:t>);</a:t>
            </a:r>
            <a:endParaRPr lang="en-US" sz="1800" kern="1200" dirty="0">
              <a:solidFill>
                <a:prstClr val="black"/>
              </a:solidFill>
              <a:latin typeface="Calibri"/>
              <a:ea typeface="+mn-ea"/>
              <a:cs typeface="+mn-cs"/>
            </a:endParaRPr>
          </a:p>
        </p:txBody>
      </p:sp>
    </p:spTree>
    <p:extLst>
      <p:ext uri="{BB962C8B-B14F-4D97-AF65-F5344CB8AC3E}">
        <p14:creationId xmlns:p14="http://schemas.microsoft.com/office/powerpoint/2010/main" val="24004433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99397227-0F75-A59D-F549-1683EF50BC54}"/>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E89D29AF-5358-3EE3-8DCF-1B2F370740D4}"/>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B646B4E3-BE3C-2311-5C11-AA9D6B54F609}"/>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43</a:t>
            </a:fld>
            <a:endParaRPr/>
          </a:p>
        </p:txBody>
      </p:sp>
      <p:grpSp>
        <p:nvGrpSpPr>
          <p:cNvPr id="2" name="Group 1">
            <a:extLst>
              <a:ext uri="{FF2B5EF4-FFF2-40B4-BE49-F238E27FC236}">
                <a16:creationId xmlns:a16="http://schemas.microsoft.com/office/drawing/2014/main" id="{F95DECE0-6F77-AE56-8508-6167DAFCF110}"/>
              </a:ext>
            </a:extLst>
          </p:cNvPr>
          <p:cNvGrpSpPr/>
          <p:nvPr/>
        </p:nvGrpSpPr>
        <p:grpSpPr>
          <a:xfrm>
            <a:off x="211811" y="279830"/>
            <a:ext cx="6172200" cy="508000"/>
            <a:chOff x="789624" y="1191463"/>
            <a:chExt cx="6172200" cy="508000"/>
          </a:xfrm>
        </p:grpSpPr>
        <p:sp>
          <p:nvSpPr>
            <p:cNvPr id="3" name="AutoShape 52">
              <a:extLst>
                <a:ext uri="{FF2B5EF4-FFF2-40B4-BE49-F238E27FC236}">
                  <a16:creationId xmlns:a16="http://schemas.microsoft.com/office/drawing/2014/main" id="{9D4A8C5F-752A-9358-415D-A0576D1F7FD2}"/>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dirty="0">
                  <a:solidFill>
                    <a:srgbClr val="002060"/>
                  </a:solidFill>
                  <a:latin typeface="Cambria" panose="02040503050406030204" pitchFamily="18" charset="0"/>
                  <a:ea typeface="+mn-ea"/>
                  <a:cs typeface="+mn-cs"/>
                </a:rPr>
                <a:t>Meaning of </a:t>
              </a:r>
              <a:r>
                <a:rPr lang="en-US" sz="2400" b="1" dirty="0" err="1">
                  <a:solidFill>
                    <a:srgbClr val="002060"/>
                  </a:solidFill>
                  <a:latin typeface="Cambria" panose="02040503050406030204" pitchFamily="18" charset="0"/>
                  <a:ea typeface="+mn-ea"/>
                  <a:cs typeface="+mn-cs"/>
                </a:rPr>
                <a:t>DataGridView</a:t>
              </a:r>
              <a:endParaRPr lang="en-US" sz="2400" b="1" kern="1200" dirty="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7342CB7F-552A-2155-4C9B-EA1B9F3FBB9B}"/>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B661A6FF-F4A5-AF70-47CC-6D191DF3EFC7}"/>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E51CE858-50C8-FA48-2326-2C3329FB2995}"/>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15709983-65AF-2BE1-A81E-D043D86CEFC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TextBox 7">
            <a:extLst>
              <a:ext uri="{FF2B5EF4-FFF2-40B4-BE49-F238E27FC236}">
                <a16:creationId xmlns:a16="http://schemas.microsoft.com/office/drawing/2014/main" id="{CC221DF4-5CA8-ED59-616A-2D884098BE7C}"/>
              </a:ext>
            </a:extLst>
          </p:cNvPr>
          <p:cNvSpPr txBox="1"/>
          <p:nvPr/>
        </p:nvSpPr>
        <p:spPr>
          <a:xfrm>
            <a:off x="386331" y="895179"/>
            <a:ext cx="11331679" cy="1938992"/>
          </a:xfrm>
          <a:prstGeom prst="rect">
            <a:avLst/>
          </a:prstGeom>
          <a:noFill/>
        </p:spPr>
        <p:txBody>
          <a:bodyPr wrap="square" rtlCol="0">
            <a:spAutoFit/>
          </a:bodyPr>
          <a:lstStyle/>
          <a:p>
            <a:pPr marL="342900" indent="-342900" algn="just">
              <a:buClrTx/>
              <a:buFont typeface="Wingdings" panose="05000000000000000000" pitchFamily="2" charset="2"/>
              <a:buChar char="v"/>
            </a:pPr>
            <a:r>
              <a:rPr lang="en-US" sz="2400" kern="1200" dirty="0" err="1">
                <a:solidFill>
                  <a:prstClr val="black"/>
                </a:solidFill>
                <a:latin typeface="Cambria" panose="02040503050406030204" pitchFamily="18" charset="0"/>
                <a:ea typeface="+mn-ea"/>
                <a:cs typeface="+mn-cs"/>
              </a:rPr>
              <a:t>DataGridView</a:t>
            </a:r>
            <a:r>
              <a:rPr lang="en-US" sz="2400" kern="1200" dirty="0">
                <a:solidFill>
                  <a:prstClr val="black"/>
                </a:solidFill>
                <a:latin typeface="Cambria" panose="02040503050406030204" pitchFamily="18" charset="0"/>
                <a:ea typeface="+mn-ea"/>
                <a:cs typeface="+mn-cs"/>
              </a:rPr>
              <a:t> is similar to </a:t>
            </a:r>
            <a:r>
              <a:rPr lang="en-US" sz="2400" kern="1200" dirty="0" err="1">
                <a:solidFill>
                  <a:prstClr val="black"/>
                </a:solidFill>
                <a:latin typeface="Cambria" panose="02040503050406030204" pitchFamily="18" charset="0"/>
                <a:ea typeface="+mn-ea"/>
                <a:cs typeface="+mn-cs"/>
              </a:rPr>
              <a:t>ListView</a:t>
            </a:r>
            <a:r>
              <a:rPr lang="en-US" sz="2400" kern="1200" dirty="0">
                <a:solidFill>
                  <a:prstClr val="black"/>
                </a:solidFill>
                <a:latin typeface="Cambria" panose="02040503050406030204" pitchFamily="18" charset="0"/>
                <a:ea typeface="+mn-ea"/>
                <a:cs typeface="+mn-cs"/>
              </a:rPr>
              <a:t> used to display data on the interface with rows and columns</a:t>
            </a:r>
          </a:p>
          <a:p>
            <a:pPr marL="342900" indent="-342900" algn="just">
              <a:buClrTx/>
              <a:buFont typeface="Wingdings" panose="05000000000000000000" pitchFamily="2" charset="2"/>
              <a:buChar char="v"/>
            </a:pPr>
            <a:r>
              <a:rPr lang="en-US" sz="2400" kern="1200" dirty="0">
                <a:solidFill>
                  <a:prstClr val="black"/>
                </a:solidFill>
                <a:latin typeface="Cambria" panose="02040503050406030204" pitchFamily="18" charset="0"/>
                <a:ea typeface="+mn-ea"/>
                <a:cs typeface="+mn-cs"/>
              </a:rPr>
              <a:t>The special feature of </a:t>
            </a:r>
            <a:r>
              <a:rPr lang="en-US" sz="2400" kern="1200" dirty="0" err="1">
                <a:solidFill>
                  <a:prstClr val="black"/>
                </a:solidFill>
                <a:latin typeface="Cambria" panose="02040503050406030204" pitchFamily="18" charset="0"/>
                <a:ea typeface="+mn-ea"/>
                <a:cs typeface="+mn-cs"/>
              </a:rPr>
              <a:t>DataGridView</a:t>
            </a:r>
            <a:r>
              <a:rPr lang="en-US" sz="2400" kern="1200" dirty="0">
                <a:solidFill>
                  <a:prstClr val="black"/>
                </a:solidFill>
                <a:latin typeface="Cambria" panose="02040503050406030204" pitchFamily="18" charset="0"/>
                <a:ea typeface="+mn-ea"/>
                <a:cs typeface="+mn-cs"/>
              </a:rPr>
              <a:t> is that it can be displayed in a table from a database connection</a:t>
            </a:r>
          </a:p>
          <a:p>
            <a:pPr marL="342900" indent="-342900" algn="just">
              <a:buClrTx/>
              <a:buFont typeface="Wingdings" panose="05000000000000000000" pitchFamily="2" charset="2"/>
              <a:buChar char="v"/>
            </a:pPr>
            <a:r>
              <a:rPr lang="en-US" sz="2400" kern="1200" dirty="0">
                <a:solidFill>
                  <a:prstClr val="black"/>
                </a:solidFill>
                <a:latin typeface="Cambria" panose="02040503050406030204" pitchFamily="18" charset="0"/>
                <a:ea typeface="+mn-ea"/>
                <a:cs typeface="+mn-cs"/>
              </a:rPr>
              <a:t>Can display data in List as object</a:t>
            </a:r>
          </a:p>
        </p:txBody>
      </p:sp>
      <p:pic>
        <p:nvPicPr>
          <p:cNvPr id="9" name="Picture 8">
            <a:extLst>
              <a:ext uri="{FF2B5EF4-FFF2-40B4-BE49-F238E27FC236}">
                <a16:creationId xmlns:a16="http://schemas.microsoft.com/office/drawing/2014/main" id="{B9953795-86C3-975B-5188-996E8DCE8380}"/>
              </a:ext>
            </a:extLst>
          </p:cNvPr>
          <p:cNvPicPr>
            <a:picLocks noChangeAspect="1"/>
          </p:cNvPicPr>
          <p:nvPr/>
        </p:nvPicPr>
        <p:blipFill>
          <a:blip r:embed="rId3"/>
          <a:stretch>
            <a:fillRect/>
          </a:stretch>
        </p:blipFill>
        <p:spPr>
          <a:xfrm>
            <a:off x="3398399" y="3226230"/>
            <a:ext cx="4886325" cy="2752725"/>
          </a:xfrm>
          <a:prstGeom prst="rect">
            <a:avLst/>
          </a:prstGeom>
        </p:spPr>
      </p:pic>
    </p:spTree>
    <p:extLst>
      <p:ext uri="{BB962C8B-B14F-4D97-AF65-F5344CB8AC3E}">
        <p14:creationId xmlns:p14="http://schemas.microsoft.com/office/powerpoint/2010/main" val="42917514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73565697-EE9C-93F9-0EFF-041222A39452}"/>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383C7C53-1E51-90DB-B239-7D3EAA05CCB6}"/>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0DAA804D-2216-2774-D116-D554E0AD6BC5}"/>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44</a:t>
            </a:fld>
            <a:endParaRPr/>
          </a:p>
        </p:txBody>
      </p:sp>
      <p:grpSp>
        <p:nvGrpSpPr>
          <p:cNvPr id="2" name="Group 1">
            <a:extLst>
              <a:ext uri="{FF2B5EF4-FFF2-40B4-BE49-F238E27FC236}">
                <a16:creationId xmlns:a16="http://schemas.microsoft.com/office/drawing/2014/main" id="{A4EF667D-9D33-7D27-A1DE-CDB65BA985B8}"/>
              </a:ext>
            </a:extLst>
          </p:cNvPr>
          <p:cNvGrpSpPr/>
          <p:nvPr/>
        </p:nvGrpSpPr>
        <p:grpSpPr>
          <a:xfrm>
            <a:off x="149817" y="264332"/>
            <a:ext cx="6172200" cy="508000"/>
            <a:chOff x="789624" y="1191463"/>
            <a:chExt cx="6172200" cy="508000"/>
          </a:xfrm>
        </p:grpSpPr>
        <p:sp>
          <p:nvSpPr>
            <p:cNvPr id="3" name="AutoShape 52">
              <a:extLst>
                <a:ext uri="{FF2B5EF4-FFF2-40B4-BE49-F238E27FC236}">
                  <a16:creationId xmlns:a16="http://schemas.microsoft.com/office/drawing/2014/main" id="{BAAB6117-2F1E-6B81-66C5-8644E9D6AEB8}"/>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dirty="0">
                  <a:solidFill>
                    <a:srgbClr val="002060"/>
                  </a:solidFill>
                  <a:latin typeface="Cambria" panose="02040503050406030204" pitchFamily="18" charset="0"/>
                  <a:ea typeface="+mn-ea"/>
                  <a:cs typeface="+mn-cs"/>
                </a:rPr>
                <a:t>How to create </a:t>
              </a:r>
              <a:r>
                <a:rPr lang="en-US" sz="2400" b="1" dirty="0" err="1">
                  <a:solidFill>
                    <a:srgbClr val="002060"/>
                  </a:solidFill>
                  <a:latin typeface="Cambria" panose="02040503050406030204" pitchFamily="18" charset="0"/>
                  <a:ea typeface="+mn-ea"/>
                  <a:cs typeface="+mn-cs"/>
                </a:rPr>
                <a:t>DataGridView</a:t>
              </a:r>
              <a:endParaRPr lang="en-US" sz="2400" b="1" kern="1200" dirty="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C1E3B78B-496B-03DD-6BF7-46AC85B6F664}"/>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FE384399-2550-F24C-E63D-621EF8573ABE}"/>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6D24C373-B352-8E33-12FD-D96790A7EF0F}"/>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F07E361C-EC93-6AD0-4546-5F06120CECD5}"/>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67BEFC17-FAA5-88FE-1508-D95FD25F391A}"/>
              </a:ext>
            </a:extLst>
          </p:cNvPr>
          <p:cNvPicPr>
            <a:picLocks noChangeAspect="1"/>
          </p:cNvPicPr>
          <p:nvPr/>
        </p:nvPicPr>
        <p:blipFill>
          <a:blip r:embed="rId3"/>
          <a:stretch>
            <a:fillRect/>
          </a:stretch>
        </p:blipFill>
        <p:spPr>
          <a:xfrm>
            <a:off x="911817" y="1305732"/>
            <a:ext cx="6786132" cy="3200400"/>
          </a:xfrm>
          <a:prstGeom prst="rect">
            <a:avLst/>
          </a:prstGeom>
        </p:spPr>
      </p:pic>
      <p:sp>
        <p:nvSpPr>
          <p:cNvPr id="9" name="Freeform 21">
            <a:extLst>
              <a:ext uri="{FF2B5EF4-FFF2-40B4-BE49-F238E27FC236}">
                <a16:creationId xmlns:a16="http://schemas.microsoft.com/office/drawing/2014/main" id="{7407B167-CED2-0600-31BA-64E03D82F0D6}"/>
              </a:ext>
            </a:extLst>
          </p:cNvPr>
          <p:cNvSpPr/>
          <p:nvPr/>
        </p:nvSpPr>
        <p:spPr>
          <a:xfrm>
            <a:off x="2028659" y="3307027"/>
            <a:ext cx="1405719" cy="574720"/>
          </a:xfrm>
          <a:custGeom>
            <a:avLst/>
            <a:gdLst>
              <a:gd name="connsiteX0" fmla="*/ 0 w 1405719"/>
              <a:gd name="connsiteY0" fmla="*/ 574720 h 574720"/>
              <a:gd name="connsiteX1" fmla="*/ 81886 w 1405719"/>
              <a:gd name="connsiteY1" fmla="*/ 451890 h 574720"/>
              <a:gd name="connsiteX2" fmla="*/ 136477 w 1405719"/>
              <a:gd name="connsiteY2" fmla="*/ 397299 h 574720"/>
              <a:gd name="connsiteX3" fmla="*/ 177421 w 1405719"/>
              <a:gd name="connsiteY3" fmla="*/ 342708 h 574720"/>
              <a:gd name="connsiteX4" fmla="*/ 218364 w 1405719"/>
              <a:gd name="connsiteY4" fmla="*/ 315412 h 574720"/>
              <a:gd name="connsiteX5" fmla="*/ 327546 w 1405719"/>
              <a:gd name="connsiteY5" fmla="*/ 233526 h 574720"/>
              <a:gd name="connsiteX6" fmla="*/ 382137 w 1405719"/>
              <a:gd name="connsiteY6" fmla="*/ 206230 h 574720"/>
              <a:gd name="connsiteX7" fmla="*/ 423080 w 1405719"/>
              <a:gd name="connsiteY7" fmla="*/ 165287 h 574720"/>
              <a:gd name="connsiteX8" fmla="*/ 559558 w 1405719"/>
              <a:gd name="connsiteY8" fmla="*/ 124344 h 574720"/>
              <a:gd name="connsiteX9" fmla="*/ 668740 w 1405719"/>
              <a:gd name="connsiteY9" fmla="*/ 83401 h 574720"/>
              <a:gd name="connsiteX10" fmla="*/ 709683 w 1405719"/>
              <a:gd name="connsiteY10" fmla="*/ 69753 h 574720"/>
              <a:gd name="connsiteX11" fmla="*/ 873457 w 1405719"/>
              <a:gd name="connsiteY11" fmla="*/ 56105 h 574720"/>
              <a:gd name="connsiteX12" fmla="*/ 1091821 w 1405719"/>
              <a:gd name="connsiteY12" fmla="*/ 28809 h 574720"/>
              <a:gd name="connsiteX13" fmla="*/ 1201003 w 1405719"/>
              <a:gd name="connsiteY13" fmla="*/ 1514 h 574720"/>
              <a:gd name="connsiteX14" fmla="*/ 1405719 w 1405719"/>
              <a:gd name="connsiteY14" fmla="*/ 1514 h 574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5719" h="574720">
                <a:moveTo>
                  <a:pt x="0" y="574720"/>
                </a:moveTo>
                <a:cubicBezTo>
                  <a:pt x="28534" y="527164"/>
                  <a:pt x="45703" y="493242"/>
                  <a:pt x="81886" y="451890"/>
                </a:cubicBezTo>
                <a:cubicBezTo>
                  <a:pt x="98832" y="432523"/>
                  <a:pt x="119531" y="416666"/>
                  <a:pt x="136477" y="397299"/>
                </a:cubicBezTo>
                <a:cubicBezTo>
                  <a:pt x="151456" y="380181"/>
                  <a:pt x="161337" y="358792"/>
                  <a:pt x="177421" y="342708"/>
                </a:cubicBezTo>
                <a:cubicBezTo>
                  <a:pt x="189019" y="331110"/>
                  <a:pt x="205099" y="325060"/>
                  <a:pt x="218364" y="315412"/>
                </a:cubicBezTo>
                <a:cubicBezTo>
                  <a:pt x="255155" y="288655"/>
                  <a:pt x="286857" y="253871"/>
                  <a:pt x="327546" y="233526"/>
                </a:cubicBezTo>
                <a:cubicBezTo>
                  <a:pt x="345743" y="224427"/>
                  <a:pt x="365582" y="218055"/>
                  <a:pt x="382137" y="206230"/>
                </a:cubicBezTo>
                <a:cubicBezTo>
                  <a:pt x="397843" y="195012"/>
                  <a:pt x="406208" y="174660"/>
                  <a:pt x="423080" y="165287"/>
                </a:cubicBezTo>
                <a:cubicBezTo>
                  <a:pt x="487690" y="129393"/>
                  <a:pt x="499918" y="146710"/>
                  <a:pt x="559558" y="124344"/>
                </a:cubicBezTo>
                <a:cubicBezTo>
                  <a:pt x="763082" y="48021"/>
                  <a:pt x="472570" y="139449"/>
                  <a:pt x="668740" y="83401"/>
                </a:cubicBezTo>
                <a:cubicBezTo>
                  <a:pt x="682572" y="79449"/>
                  <a:pt x="695423" y="71654"/>
                  <a:pt x="709683" y="69753"/>
                </a:cubicBezTo>
                <a:cubicBezTo>
                  <a:pt x="763983" y="62513"/>
                  <a:pt x="818866" y="60654"/>
                  <a:pt x="873457" y="56105"/>
                </a:cubicBezTo>
                <a:cubicBezTo>
                  <a:pt x="981403" y="20122"/>
                  <a:pt x="855809" y="58310"/>
                  <a:pt x="1091821" y="28809"/>
                </a:cubicBezTo>
                <a:cubicBezTo>
                  <a:pt x="1227485" y="11851"/>
                  <a:pt x="1001407" y="11494"/>
                  <a:pt x="1201003" y="1514"/>
                </a:cubicBezTo>
                <a:cubicBezTo>
                  <a:pt x="1269157" y="-1894"/>
                  <a:pt x="1337480" y="1514"/>
                  <a:pt x="1405719" y="1514"/>
                </a:cubicBezTo>
              </a:path>
            </a:pathLst>
          </a:custGeom>
          <a:noFill/>
          <a:ln w="25400" cap="flat" cmpd="sng" algn="ctr">
            <a:solidFill>
              <a:srgbClr val="FF0000"/>
            </a:solidFill>
            <a:prstDash val="solid"/>
            <a:headEnd type="none" w="med" len="med"/>
            <a:tailEnd type="arrow"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5500250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159E297F-BA0E-CEA6-6BE6-DFD0578D0F3F}"/>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66BB599D-09A6-BB58-78D2-0DC8E5320414}"/>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4B7C72AB-B001-C9CB-FA2F-BCAEE602D4E5}"/>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45</a:t>
            </a:fld>
            <a:endParaRPr/>
          </a:p>
        </p:txBody>
      </p:sp>
      <p:grpSp>
        <p:nvGrpSpPr>
          <p:cNvPr id="2" name="Group 1">
            <a:extLst>
              <a:ext uri="{FF2B5EF4-FFF2-40B4-BE49-F238E27FC236}">
                <a16:creationId xmlns:a16="http://schemas.microsoft.com/office/drawing/2014/main" id="{69D601A1-735B-47D8-7548-175F4C64FA02}"/>
              </a:ext>
            </a:extLst>
          </p:cNvPr>
          <p:cNvGrpSpPr/>
          <p:nvPr/>
        </p:nvGrpSpPr>
        <p:grpSpPr>
          <a:xfrm>
            <a:off x="194732" y="272082"/>
            <a:ext cx="6172200" cy="508000"/>
            <a:chOff x="789624" y="1191463"/>
            <a:chExt cx="6172200" cy="508000"/>
          </a:xfrm>
        </p:grpSpPr>
        <p:sp>
          <p:nvSpPr>
            <p:cNvPr id="3" name="AutoShape 52">
              <a:extLst>
                <a:ext uri="{FF2B5EF4-FFF2-40B4-BE49-F238E27FC236}">
                  <a16:creationId xmlns:a16="http://schemas.microsoft.com/office/drawing/2014/main" id="{8723892B-3E83-5EE3-7C1B-E73ACF5C2BD4}"/>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dirty="0">
                  <a:solidFill>
                    <a:srgbClr val="002060"/>
                  </a:solidFill>
                  <a:latin typeface="Cambria" panose="02040503050406030204" pitchFamily="18" charset="0"/>
                  <a:ea typeface="+mn-ea"/>
                  <a:cs typeface="+mn-cs"/>
                </a:rPr>
                <a:t>How to display data on </a:t>
              </a:r>
              <a:r>
                <a:rPr lang="en-US" sz="2400" b="1" dirty="0" err="1">
                  <a:solidFill>
                    <a:srgbClr val="002060"/>
                  </a:solidFill>
                  <a:latin typeface="Cambria" panose="02040503050406030204" pitchFamily="18" charset="0"/>
                  <a:ea typeface="+mn-ea"/>
                  <a:cs typeface="+mn-cs"/>
                </a:rPr>
                <a:t>DataGridView</a:t>
              </a:r>
              <a:endParaRPr lang="en-US" sz="2400" b="1" kern="1200" dirty="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727BD8B4-08C5-A3B8-06F8-4640AEB9DCC9}"/>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4D4AE7E7-5C3B-2770-59E5-03554BB5190F}"/>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57AA312F-D0E0-6736-9C40-E6E3C5FF910C}"/>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18DBE17F-27AE-D642-12ED-817D801E8ABC}"/>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9428FDF8-C15C-42A7-CFCF-4A25268D07B7}"/>
              </a:ext>
            </a:extLst>
          </p:cNvPr>
          <p:cNvSpPr/>
          <p:nvPr/>
        </p:nvSpPr>
        <p:spPr>
          <a:xfrm>
            <a:off x="728132" y="1161082"/>
            <a:ext cx="9144000" cy="1754326"/>
          </a:xfrm>
          <a:prstGeom prst="rect">
            <a:avLst/>
          </a:prstGeom>
        </p:spPr>
        <p:txBody>
          <a:bodyPr wrap="square">
            <a:spAutoFit/>
          </a:bodyPr>
          <a:lstStyle/>
          <a:p>
            <a:pPr>
              <a:buClrTx/>
              <a:buFontTx/>
              <a:buNone/>
            </a:pPr>
            <a:r>
              <a:rPr lang="en-US" sz="1800" kern="1200" dirty="0">
                <a:solidFill>
                  <a:srgbClr val="0000FF"/>
                </a:solidFill>
                <a:latin typeface="Cascadia Mono" panose="020B0609020000020004" pitchFamily="49" charset="0"/>
                <a:ea typeface="+mn-ea"/>
                <a:cs typeface="+mn-cs"/>
              </a:rPr>
              <a:t>public</a:t>
            </a: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class</a:t>
            </a:r>
            <a:r>
              <a:rPr lang="en-US" sz="1800" kern="1200" dirty="0">
                <a:latin typeface="Cascadia Mono" panose="020B0609020000020004" pitchFamily="49" charset="0"/>
                <a:ea typeface="+mn-ea"/>
                <a:cs typeface="+mn-cs"/>
              </a:rPr>
              <a:t> </a:t>
            </a:r>
            <a:r>
              <a:rPr lang="en-US" sz="1800" kern="1200" dirty="0">
                <a:solidFill>
                  <a:srgbClr val="2B91AF"/>
                </a:solidFill>
                <a:latin typeface="Cascadia Mono" panose="020B0609020000020004" pitchFamily="49" charset="0"/>
                <a:ea typeface="+mn-ea"/>
                <a:cs typeface="+mn-cs"/>
              </a:rPr>
              <a:t>Product</a:t>
            </a:r>
            <a:endParaRPr lang="en-US" sz="1800" kern="1200" dirty="0">
              <a:latin typeface="Cascadia Mono" panose="020B0609020000020004" pitchFamily="49" charset="0"/>
              <a:ea typeface="+mn-ea"/>
              <a:cs typeface="+mn-cs"/>
            </a:endParaRPr>
          </a:p>
          <a:p>
            <a:pPr>
              <a:buClrTx/>
              <a:buFontTx/>
              <a:buNone/>
            </a:pPr>
            <a:r>
              <a:rPr lang="en-US" sz="1800" kern="1200" dirty="0">
                <a:latin typeface="Cascadia Mono" panose="020B0609020000020004" pitchFamily="49" charset="0"/>
                <a:ea typeface="+mn-ea"/>
                <a:cs typeface="+mn-cs"/>
              </a:rPr>
              <a:t>        {</a:t>
            </a:r>
          </a:p>
          <a:p>
            <a:pPr>
              <a:buClrTx/>
              <a:buFontTx/>
              <a:buNone/>
            </a:pP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public</a:t>
            </a: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string</a:t>
            </a:r>
            <a:r>
              <a:rPr lang="en-US" sz="1800" kern="1200" dirty="0">
                <a:latin typeface="Cascadia Mono" panose="020B0609020000020004" pitchFamily="49" charset="0"/>
                <a:ea typeface="+mn-ea"/>
                <a:cs typeface="+mn-cs"/>
              </a:rPr>
              <a:t> Barcode { </a:t>
            </a:r>
            <a:r>
              <a:rPr lang="en-US" sz="1800" kern="1200" dirty="0">
                <a:solidFill>
                  <a:srgbClr val="0000FF"/>
                </a:solidFill>
                <a:latin typeface="Cascadia Mono" panose="020B0609020000020004" pitchFamily="49" charset="0"/>
                <a:ea typeface="+mn-ea"/>
                <a:cs typeface="+mn-cs"/>
              </a:rPr>
              <a:t>get</a:t>
            </a: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set</a:t>
            </a:r>
            <a:r>
              <a:rPr lang="en-US" sz="1800" kern="1200" dirty="0">
                <a:latin typeface="Cascadia Mono" panose="020B0609020000020004" pitchFamily="49" charset="0"/>
                <a:ea typeface="+mn-ea"/>
                <a:cs typeface="+mn-cs"/>
              </a:rPr>
              <a:t>; }</a:t>
            </a:r>
          </a:p>
          <a:p>
            <a:pPr>
              <a:buClrTx/>
              <a:buFontTx/>
              <a:buNone/>
            </a:pP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public</a:t>
            </a: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string</a:t>
            </a:r>
            <a:r>
              <a:rPr lang="en-US" sz="1800" kern="1200" dirty="0">
                <a:latin typeface="Cascadia Mono" panose="020B0609020000020004" pitchFamily="49" charset="0"/>
                <a:ea typeface="+mn-ea"/>
                <a:cs typeface="+mn-cs"/>
              </a:rPr>
              <a:t> Name { </a:t>
            </a:r>
            <a:r>
              <a:rPr lang="en-US" sz="1800" kern="1200" dirty="0">
                <a:solidFill>
                  <a:srgbClr val="0000FF"/>
                </a:solidFill>
                <a:latin typeface="Cascadia Mono" panose="020B0609020000020004" pitchFamily="49" charset="0"/>
                <a:ea typeface="+mn-ea"/>
                <a:cs typeface="+mn-cs"/>
              </a:rPr>
              <a:t>get</a:t>
            </a: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set</a:t>
            </a:r>
            <a:r>
              <a:rPr lang="en-US" sz="1800" kern="1200" dirty="0">
                <a:latin typeface="Cascadia Mono" panose="020B0609020000020004" pitchFamily="49" charset="0"/>
                <a:ea typeface="+mn-ea"/>
                <a:cs typeface="+mn-cs"/>
              </a:rPr>
              <a:t>; }</a:t>
            </a:r>
          </a:p>
          <a:p>
            <a:pPr>
              <a:buClrTx/>
              <a:buFontTx/>
              <a:buNone/>
            </a:pP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public</a:t>
            </a: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double</a:t>
            </a:r>
            <a:r>
              <a:rPr lang="en-US" sz="1800" kern="1200" dirty="0">
                <a:latin typeface="Cascadia Mono" panose="020B0609020000020004" pitchFamily="49" charset="0"/>
                <a:ea typeface="+mn-ea"/>
                <a:cs typeface="+mn-cs"/>
              </a:rPr>
              <a:t> Price { </a:t>
            </a:r>
            <a:r>
              <a:rPr lang="en-US" sz="1800" kern="1200" dirty="0">
                <a:solidFill>
                  <a:srgbClr val="0000FF"/>
                </a:solidFill>
                <a:latin typeface="Cascadia Mono" panose="020B0609020000020004" pitchFamily="49" charset="0"/>
                <a:ea typeface="+mn-ea"/>
                <a:cs typeface="+mn-cs"/>
              </a:rPr>
              <a:t>get</a:t>
            </a:r>
            <a:r>
              <a:rPr lang="en-US" sz="1800" kern="1200" dirty="0">
                <a:latin typeface="Cascadia Mono" panose="020B0609020000020004" pitchFamily="49" charset="0"/>
                <a:ea typeface="+mn-ea"/>
                <a:cs typeface="+mn-cs"/>
              </a:rPr>
              <a:t>; </a:t>
            </a:r>
            <a:r>
              <a:rPr lang="en-US" sz="1800" kern="1200" dirty="0">
                <a:solidFill>
                  <a:srgbClr val="0000FF"/>
                </a:solidFill>
                <a:latin typeface="Cascadia Mono" panose="020B0609020000020004" pitchFamily="49" charset="0"/>
                <a:ea typeface="+mn-ea"/>
                <a:cs typeface="+mn-cs"/>
              </a:rPr>
              <a:t>set</a:t>
            </a:r>
            <a:r>
              <a:rPr lang="en-US" sz="1800" kern="1200" dirty="0">
                <a:latin typeface="Cascadia Mono" panose="020B0609020000020004" pitchFamily="49" charset="0"/>
                <a:ea typeface="+mn-ea"/>
                <a:cs typeface="+mn-cs"/>
              </a:rPr>
              <a:t>; }</a:t>
            </a:r>
          </a:p>
          <a:p>
            <a:pPr>
              <a:buClrTx/>
              <a:buFontTx/>
              <a:buNone/>
            </a:pPr>
            <a:r>
              <a:rPr lang="en-US" sz="1800" kern="1200" dirty="0">
                <a:latin typeface="Cascadia Mono" panose="020B0609020000020004" pitchFamily="49" charset="0"/>
                <a:ea typeface="+mn-ea"/>
                <a:cs typeface="+mn-cs"/>
              </a:rPr>
              <a:t>        }</a:t>
            </a:r>
            <a:endParaRPr lang="en-US" sz="1800" kern="1200" dirty="0">
              <a:solidFill>
                <a:prstClr val="black"/>
              </a:solidFill>
              <a:latin typeface="Calibri"/>
              <a:ea typeface="+mn-ea"/>
              <a:cs typeface="+mn-cs"/>
            </a:endParaRPr>
          </a:p>
        </p:txBody>
      </p:sp>
    </p:spTree>
    <p:extLst>
      <p:ext uri="{BB962C8B-B14F-4D97-AF65-F5344CB8AC3E}">
        <p14:creationId xmlns:p14="http://schemas.microsoft.com/office/powerpoint/2010/main" val="36809564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27690EA5-AF7A-DF95-BD8D-1A1FD742048B}"/>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71D71897-F0C3-E0D6-41F3-A27AE0874C77}"/>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CEB446BE-0E08-B021-1017-91CCB0074EF6}"/>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46</a:t>
            </a:fld>
            <a:endParaRPr/>
          </a:p>
        </p:txBody>
      </p:sp>
      <p:sp>
        <p:nvSpPr>
          <p:cNvPr id="16" name="Rectangle 15">
            <a:extLst>
              <a:ext uri="{FF2B5EF4-FFF2-40B4-BE49-F238E27FC236}">
                <a16:creationId xmlns:a16="http://schemas.microsoft.com/office/drawing/2014/main" id="{074CA2B6-D85D-1996-C7DA-4154293E4A69}"/>
              </a:ext>
            </a:extLst>
          </p:cNvPr>
          <p:cNvSpPr/>
          <p:nvPr/>
        </p:nvSpPr>
        <p:spPr>
          <a:xfrm>
            <a:off x="284067" y="1077133"/>
            <a:ext cx="11328038" cy="3416320"/>
          </a:xfrm>
          <a:prstGeom prst="rect">
            <a:avLst/>
          </a:prstGeom>
        </p:spPr>
        <p:txBody>
          <a:bodyPr wrap="square">
            <a:spAutoFit/>
          </a:bodyPr>
          <a:lstStyle/>
          <a:p>
            <a:pPr>
              <a:lnSpc>
                <a:spcPct val="200000"/>
              </a:lnSpc>
              <a:buClrTx/>
              <a:buFontTx/>
              <a:buNone/>
            </a:pPr>
            <a:r>
              <a:rPr lang="en-US" sz="1800" kern="1200" dirty="0">
                <a:latin typeface="Cascadia Mono" panose="020B0609020000020004" pitchFamily="49" charset="0"/>
                <a:ea typeface="+mn-ea"/>
                <a:cs typeface="+mn-cs"/>
              </a:rPr>
              <a:t>List&lt;Product&gt; products = </a:t>
            </a:r>
            <a:r>
              <a:rPr lang="en-US" sz="1800" kern="1200" dirty="0">
                <a:solidFill>
                  <a:srgbClr val="0000FF"/>
                </a:solidFill>
                <a:latin typeface="Cascadia Mono" panose="020B0609020000020004" pitchFamily="49" charset="0"/>
                <a:ea typeface="+mn-ea"/>
                <a:cs typeface="+mn-cs"/>
              </a:rPr>
              <a:t>new</a:t>
            </a:r>
            <a:r>
              <a:rPr lang="en-US" sz="1800" kern="1200" dirty="0">
                <a:latin typeface="Cascadia Mono" panose="020B0609020000020004" pitchFamily="49" charset="0"/>
                <a:ea typeface="+mn-ea"/>
                <a:cs typeface="+mn-cs"/>
              </a:rPr>
              <a:t> List&lt;Product&gt;();</a:t>
            </a:r>
          </a:p>
          <a:p>
            <a:pPr>
              <a:lnSpc>
                <a:spcPct val="200000"/>
              </a:lnSpc>
              <a:buClrTx/>
              <a:buFontTx/>
              <a:buNone/>
            </a:pPr>
            <a:r>
              <a:rPr lang="en-US" sz="1800" kern="1200" dirty="0" err="1">
                <a:latin typeface="Cascadia Mono" panose="020B0609020000020004" pitchFamily="49" charset="0"/>
                <a:ea typeface="+mn-ea"/>
                <a:cs typeface="+mn-cs"/>
              </a:rPr>
              <a:t>products.Add</a:t>
            </a:r>
            <a:r>
              <a:rPr lang="en-US" sz="1800" kern="1200" dirty="0">
                <a:latin typeface="Cascadia Mono" panose="020B0609020000020004" pitchFamily="49" charset="0"/>
                <a:ea typeface="+mn-ea"/>
                <a:cs typeface="+mn-cs"/>
              </a:rPr>
              <a:t>(</a:t>
            </a:r>
            <a:r>
              <a:rPr lang="en-US" sz="1800" kern="1200" dirty="0">
                <a:solidFill>
                  <a:srgbClr val="0000FF"/>
                </a:solidFill>
                <a:latin typeface="Cascadia Mono" panose="020B0609020000020004" pitchFamily="49" charset="0"/>
                <a:ea typeface="+mn-ea"/>
                <a:cs typeface="+mn-cs"/>
              </a:rPr>
              <a:t>new</a:t>
            </a:r>
            <a:r>
              <a:rPr lang="en-US" sz="1800" kern="1200" dirty="0">
                <a:latin typeface="Cascadia Mono" panose="020B0609020000020004" pitchFamily="49" charset="0"/>
                <a:ea typeface="+mn-ea"/>
                <a:cs typeface="+mn-cs"/>
              </a:rPr>
              <a:t> Product { Barcode = </a:t>
            </a:r>
            <a:r>
              <a:rPr lang="en-US" sz="1800" kern="1200" dirty="0">
                <a:solidFill>
                  <a:srgbClr val="A31515"/>
                </a:solidFill>
                <a:latin typeface="Cascadia Mono" panose="020B0609020000020004" pitchFamily="49" charset="0"/>
                <a:ea typeface="+mn-ea"/>
                <a:cs typeface="+mn-cs"/>
              </a:rPr>
              <a:t>"111-222"</a:t>
            </a:r>
            <a:r>
              <a:rPr lang="en-US" sz="1800" kern="1200" dirty="0">
                <a:latin typeface="Cascadia Mono" panose="020B0609020000020004" pitchFamily="49" charset="0"/>
                <a:ea typeface="+mn-ea"/>
                <a:cs typeface="+mn-cs"/>
              </a:rPr>
              <a:t>, Name = </a:t>
            </a:r>
            <a:r>
              <a:rPr lang="en-US" sz="1800" kern="1200" dirty="0">
                <a:solidFill>
                  <a:srgbClr val="A31515"/>
                </a:solidFill>
                <a:latin typeface="Cascadia Mono" panose="020B0609020000020004" pitchFamily="49" charset="0"/>
                <a:ea typeface="+mn-ea"/>
                <a:cs typeface="+mn-cs"/>
              </a:rPr>
              <a:t>"Coca"</a:t>
            </a:r>
            <a:r>
              <a:rPr lang="en-US" sz="1800" kern="1200" dirty="0">
                <a:latin typeface="Cascadia Mono" panose="020B0609020000020004" pitchFamily="49" charset="0"/>
                <a:ea typeface="+mn-ea"/>
                <a:cs typeface="+mn-cs"/>
              </a:rPr>
              <a:t>, Price = 25000 });</a:t>
            </a:r>
          </a:p>
          <a:p>
            <a:pPr>
              <a:lnSpc>
                <a:spcPct val="200000"/>
              </a:lnSpc>
              <a:buClrTx/>
              <a:buFontTx/>
              <a:buNone/>
            </a:pPr>
            <a:r>
              <a:rPr lang="en-US" sz="1800" kern="1200" dirty="0" err="1">
                <a:latin typeface="Cascadia Mono" panose="020B0609020000020004" pitchFamily="49" charset="0"/>
                <a:ea typeface="+mn-ea"/>
                <a:cs typeface="+mn-cs"/>
              </a:rPr>
              <a:t>products.Add</a:t>
            </a:r>
            <a:r>
              <a:rPr lang="en-US" sz="1800" kern="1200" dirty="0">
                <a:latin typeface="Cascadia Mono" panose="020B0609020000020004" pitchFamily="49" charset="0"/>
                <a:ea typeface="+mn-ea"/>
                <a:cs typeface="+mn-cs"/>
              </a:rPr>
              <a:t>(</a:t>
            </a:r>
            <a:r>
              <a:rPr lang="en-US" sz="1800" kern="1200" dirty="0">
                <a:solidFill>
                  <a:srgbClr val="0000FF"/>
                </a:solidFill>
                <a:latin typeface="Cascadia Mono" panose="020B0609020000020004" pitchFamily="49" charset="0"/>
                <a:ea typeface="+mn-ea"/>
                <a:cs typeface="+mn-cs"/>
              </a:rPr>
              <a:t>new</a:t>
            </a:r>
            <a:r>
              <a:rPr lang="en-US" sz="1800" kern="1200" dirty="0">
                <a:latin typeface="Cascadia Mono" panose="020B0609020000020004" pitchFamily="49" charset="0"/>
                <a:ea typeface="+mn-ea"/>
                <a:cs typeface="+mn-cs"/>
              </a:rPr>
              <a:t> Product { Barcode = </a:t>
            </a:r>
            <a:r>
              <a:rPr lang="en-US" sz="1800" kern="1200" dirty="0">
                <a:solidFill>
                  <a:srgbClr val="A31515"/>
                </a:solidFill>
                <a:latin typeface="Cascadia Mono" panose="020B0609020000020004" pitchFamily="49" charset="0"/>
                <a:ea typeface="+mn-ea"/>
                <a:cs typeface="+mn-cs"/>
              </a:rPr>
              <a:t>"111-333"</a:t>
            </a:r>
            <a:r>
              <a:rPr lang="en-US" sz="1800" kern="1200" dirty="0">
                <a:latin typeface="Cascadia Mono" panose="020B0609020000020004" pitchFamily="49" charset="0"/>
                <a:ea typeface="+mn-ea"/>
                <a:cs typeface="+mn-cs"/>
              </a:rPr>
              <a:t>, Name = </a:t>
            </a:r>
            <a:r>
              <a:rPr lang="en-US" sz="1800" kern="1200" dirty="0">
                <a:solidFill>
                  <a:srgbClr val="A31515"/>
                </a:solidFill>
                <a:latin typeface="Cascadia Mono" panose="020B0609020000020004" pitchFamily="49" charset="0"/>
                <a:ea typeface="+mn-ea"/>
                <a:cs typeface="+mn-cs"/>
              </a:rPr>
              <a:t>"Pepsi"</a:t>
            </a:r>
            <a:r>
              <a:rPr lang="en-US" sz="1800" kern="1200" dirty="0">
                <a:latin typeface="Cascadia Mono" panose="020B0609020000020004" pitchFamily="49" charset="0"/>
                <a:ea typeface="+mn-ea"/>
                <a:cs typeface="+mn-cs"/>
              </a:rPr>
              <a:t>, Price = 24000 });</a:t>
            </a:r>
          </a:p>
          <a:p>
            <a:pPr>
              <a:lnSpc>
                <a:spcPct val="200000"/>
              </a:lnSpc>
              <a:buClrTx/>
              <a:buFontTx/>
              <a:buNone/>
            </a:pPr>
            <a:r>
              <a:rPr lang="en-US" sz="1800" kern="1200" dirty="0" err="1">
                <a:latin typeface="Cascadia Mono" panose="020B0609020000020004" pitchFamily="49" charset="0"/>
                <a:ea typeface="+mn-ea"/>
                <a:cs typeface="+mn-cs"/>
              </a:rPr>
              <a:t>products.Add</a:t>
            </a:r>
            <a:r>
              <a:rPr lang="en-US" sz="1800" kern="1200" dirty="0">
                <a:latin typeface="Cascadia Mono" panose="020B0609020000020004" pitchFamily="49" charset="0"/>
                <a:ea typeface="+mn-ea"/>
                <a:cs typeface="+mn-cs"/>
              </a:rPr>
              <a:t>(</a:t>
            </a:r>
            <a:r>
              <a:rPr lang="en-US" sz="1800" kern="1200" dirty="0">
                <a:solidFill>
                  <a:srgbClr val="0000FF"/>
                </a:solidFill>
                <a:latin typeface="Cascadia Mono" panose="020B0609020000020004" pitchFamily="49" charset="0"/>
                <a:ea typeface="+mn-ea"/>
                <a:cs typeface="+mn-cs"/>
              </a:rPr>
              <a:t>new</a:t>
            </a:r>
            <a:r>
              <a:rPr lang="en-US" sz="1800" kern="1200" dirty="0">
                <a:latin typeface="Cascadia Mono" panose="020B0609020000020004" pitchFamily="49" charset="0"/>
                <a:ea typeface="+mn-ea"/>
                <a:cs typeface="+mn-cs"/>
              </a:rPr>
              <a:t> Product { Barcode = </a:t>
            </a:r>
            <a:r>
              <a:rPr lang="en-US" sz="1800" kern="1200" dirty="0">
                <a:solidFill>
                  <a:srgbClr val="A31515"/>
                </a:solidFill>
                <a:latin typeface="Cascadia Mono" panose="020B0609020000020004" pitchFamily="49" charset="0"/>
                <a:ea typeface="+mn-ea"/>
                <a:cs typeface="+mn-cs"/>
              </a:rPr>
              <a:t>"111-444"</a:t>
            </a:r>
            <a:r>
              <a:rPr lang="en-US" sz="1800" kern="1200" dirty="0">
                <a:latin typeface="Cascadia Mono" panose="020B0609020000020004" pitchFamily="49" charset="0"/>
                <a:ea typeface="+mn-ea"/>
                <a:cs typeface="+mn-cs"/>
              </a:rPr>
              <a:t>, Name = </a:t>
            </a:r>
            <a:r>
              <a:rPr lang="en-US" sz="1800" kern="1200" dirty="0">
                <a:solidFill>
                  <a:srgbClr val="A31515"/>
                </a:solidFill>
                <a:latin typeface="Cascadia Mono" panose="020B0609020000020004" pitchFamily="49" charset="0"/>
                <a:ea typeface="+mn-ea"/>
                <a:cs typeface="+mn-cs"/>
              </a:rPr>
              <a:t>"Sting"</a:t>
            </a:r>
            <a:r>
              <a:rPr lang="en-US" sz="1800" kern="1200" dirty="0">
                <a:latin typeface="Cascadia Mono" panose="020B0609020000020004" pitchFamily="49" charset="0"/>
                <a:ea typeface="+mn-ea"/>
                <a:cs typeface="+mn-cs"/>
              </a:rPr>
              <a:t>, Price = 23000 });</a:t>
            </a:r>
          </a:p>
          <a:p>
            <a:pPr>
              <a:lnSpc>
                <a:spcPct val="200000"/>
              </a:lnSpc>
              <a:buClrTx/>
              <a:buFontTx/>
              <a:buNone/>
            </a:pPr>
            <a:r>
              <a:rPr lang="en-US" sz="1800" kern="1200" dirty="0" err="1">
                <a:latin typeface="Cascadia Mono" panose="020B0609020000020004" pitchFamily="49" charset="0"/>
                <a:ea typeface="+mn-ea"/>
                <a:cs typeface="+mn-cs"/>
              </a:rPr>
              <a:t>products.Add</a:t>
            </a:r>
            <a:r>
              <a:rPr lang="en-US" sz="1800" kern="1200" dirty="0">
                <a:latin typeface="Cascadia Mono" panose="020B0609020000020004" pitchFamily="49" charset="0"/>
                <a:ea typeface="+mn-ea"/>
                <a:cs typeface="+mn-cs"/>
              </a:rPr>
              <a:t>(</a:t>
            </a:r>
            <a:r>
              <a:rPr lang="en-US" sz="1800" kern="1200" dirty="0">
                <a:solidFill>
                  <a:srgbClr val="0000FF"/>
                </a:solidFill>
                <a:latin typeface="Cascadia Mono" panose="020B0609020000020004" pitchFamily="49" charset="0"/>
                <a:ea typeface="+mn-ea"/>
                <a:cs typeface="+mn-cs"/>
              </a:rPr>
              <a:t>new</a:t>
            </a:r>
            <a:r>
              <a:rPr lang="en-US" sz="1800" kern="1200" dirty="0">
                <a:latin typeface="Cascadia Mono" panose="020B0609020000020004" pitchFamily="49" charset="0"/>
                <a:ea typeface="+mn-ea"/>
                <a:cs typeface="+mn-cs"/>
              </a:rPr>
              <a:t> Product { Barcode = </a:t>
            </a:r>
            <a:r>
              <a:rPr lang="en-US" sz="1800" kern="1200" dirty="0">
                <a:solidFill>
                  <a:srgbClr val="A31515"/>
                </a:solidFill>
                <a:latin typeface="Cascadia Mono" panose="020B0609020000020004" pitchFamily="49" charset="0"/>
                <a:ea typeface="+mn-ea"/>
                <a:cs typeface="+mn-cs"/>
              </a:rPr>
              <a:t>"111-555"</a:t>
            </a:r>
            <a:r>
              <a:rPr lang="en-US" sz="1800" kern="1200" dirty="0">
                <a:latin typeface="Cascadia Mono" panose="020B0609020000020004" pitchFamily="49" charset="0"/>
                <a:ea typeface="+mn-ea"/>
                <a:cs typeface="+mn-cs"/>
              </a:rPr>
              <a:t>, Name = </a:t>
            </a:r>
            <a:r>
              <a:rPr lang="en-US" sz="1800" kern="1200" dirty="0">
                <a:solidFill>
                  <a:srgbClr val="A31515"/>
                </a:solidFill>
                <a:latin typeface="Cascadia Mono" panose="020B0609020000020004" pitchFamily="49" charset="0"/>
                <a:ea typeface="+mn-ea"/>
                <a:cs typeface="+mn-cs"/>
              </a:rPr>
              <a:t>"Aqua"</a:t>
            </a:r>
            <a:r>
              <a:rPr lang="en-US" sz="1800" kern="1200" dirty="0">
                <a:latin typeface="Cascadia Mono" panose="020B0609020000020004" pitchFamily="49" charset="0"/>
                <a:ea typeface="+mn-ea"/>
                <a:cs typeface="+mn-cs"/>
              </a:rPr>
              <a:t>, Price = 26000 });</a:t>
            </a:r>
          </a:p>
          <a:p>
            <a:pPr>
              <a:lnSpc>
                <a:spcPct val="200000"/>
              </a:lnSpc>
              <a:buClrTx/>
              <a:buFontTx/>
              <a:buNone/>
            </a:pPr>
            <a:r>
              <a:rPr lang="en-US" sz="1800" kern="1200" dirty="0">
                <a:latin typeface="Cascadia Mono" panose="020B0609020000020004" pitchFamily="49" charset="0"/>
                <a:ea typeface="+mn-ea"/>
                <a:cs typeface="+mn-cs"/>
              </a:rPr>
              <a:t>dataGridView1.DataSource = products;</a:t>
            </a:r>
            <a:endParaRPr lang="en-US" sz="1800" kern="1200" dirty="0">
              <a:solidFill>
                <a:prstClr val="black"/>
              </a:solidFill>
              <a:latin typeface="Calibri"/>
              <a:ea typeface="+mn-ea"/>
              <a:cs typeface="+mn-cs"/>
            </a:endParaRPr>
          </a:p>
        </p:txBody>
      </p:sp>
      <p:grpSp>
        <p:nvGrpSpPr>
          <p:cNvPr id="17" name="Group 16">
            <a:extLst>
              <a:ext uri="{FF2B5EF4-FFF2-40B4-BE49-F238E27FC236}">
                <a16:creationId xmlns:a16="http://schemas.microsoft.com/office/drawing/2014/main" id="{2F4E3E9D-8F8A-AC28-3F84-9D21CA851F40}"/>
              </a:ext>
            </a:extLst>
          </p:cNvPr>
          <p:cNvGrpSpPr/>
          <p:nvPr/>
        </p:nvGrpSpPr>
        <p:grpSpPr>
          <a:xfrm>
            <a:off x="194732" y="272082"/>
            <a:ext cx="6172200" cy="508000"/>
            <a:chOff x="789624" y="1191463"/>
            <a:chExt cx="6172200" cy="508000"/>
          </a:xfrm>
        </p:grpSpPr>
        <p:sp>
          <p:nvSpPr>
            <p:cNvPr id="18" name="AutoShape 52">
              <a:extLst>
                <a:ext uri="{FF2B5EF4-FFF2-40B4-BE49-F238E27FC236}">
                  <a16:creationId xmlns:a16="http://schemas.microsoft.com/office/drawing/2014/main" id="{FFA6B1FD-F712-CE2A-3DC5-9F6F06C213B3}"/>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dirty="0">
                  <a:solidFill>
                    <a:srgbClr val="002060"/>
                  </a:solidFill>
                  <a:latin typeface="Cambria" panose="02040503050406030204" pitchFamily="18" charset="0"/>
                  <a:ea typeface="+mn-ea"/>
                  <a:cs typeface="+mn-cs"/>
                </a:rPr>
                <a:t>How to display data on </a:t>
              </a:r>
              <a:r>
                <a:rPr lang="en-US" sz="2400" b="1" dirty="0" err="1">
                  <a:solidFill>
                    <a:srgbClr val="002060"/>
                  </a:solidFill>
                  <a:latin typeface="Cambria" panose="02040503050406030204" pitchFamily="18" charset="0"/>
                  <a:ea typeface="+mn-ea"/>
                  <a:cs typeface="+mn-cs"/>
                </a:rPr>
                <a:t>DataGridView</a:t>
              </a:r>
              <a:endParaRPr lang="en-US" sz="2400" b="1" kern="1200" dirty="0">
                <a:solidFill>
                  <a:srgbClr val="002060"/>
                </a:solidFill>
                <a:latin typeface="Calibri"/>
                <a:ea typeface="+mn-ea"/>
                <a:cs typeface="+mn-cs"/>
              </a:endParaRPr>
            </a:p>
          </p:txBody>
        </p:sp>
        <p:grpSp>
          <p:nvGrpSpPr>
            <p:cNvPr id="19" name="Group 17">
              <a:extLst>
                <a:ext uri="{FF2B5EF4-FFF2-40B4-BE49-F238E27FC236}">
                  <a16:creationId xmlns:a16="http://schemas.microsoft.com/office/drawing/2014/main" id="{A25E3700-0176-FB7A-D27D-C2B4A5F3D680}"/>
                </a:ext>
              </a:extLst>
            </p:cNvPr>
            <p:cNvGrpSpPr>
              <a:grpSpLocks/>
            </p:cNvGrpSpPr>
            <p:nvPr/>
          </p:nvGrpSpPr>
          <p:grpSpPr bwMode="auto">
            <a:xfrm>
              <a:off x="789624" y="1295400"/>
              <a:ext cx="353376" cy="272472"/>
              <a:chOff x="1110" y="2656"/>
              <a:chExt cx="1549" cy="1351"/>
            </a:xfrm>
          </p:grpSpPr>
          <p:sp>
            <p:nvSpPr>
              <p:cNvPr id="20" name="AutoShape 18">
                <a:extLst>
                  <a:ext uri="{FF2B5EF4-FFF2-40B4-BE49-F238E27FC236}">
                    <a16:creationId xmlns:a16="http://schemas.microsoft.com/office/drawing/2014/main" id="{CE6D5D70-8CB6-D358-5362-D00088FD9005}"/>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21" name="AutoShape 19">
                <a:extLst>
                  <a:ext uri="{FF2B5EF4-FFF2-40B4-BE49-F238E27FC236}">
                    <a16:creationId xmlns:a16="http://schemas.microsoft.com/office/drawing/2014/main" id="{915C0318-BBEF-9EF5-0653-C89DB564D462}"/>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22" name="AutoShape 20">
                <a:extLst>
                  <a:ext uri="{FF2B5EF4-FFF2-40B4-BE49-F238E27FC236}">
                    <a16:creationId xmlns:a16="http://schemas.microsoft.com/office/drawing/2014/main" id="{B509130A-4581-8898-485B-FEF2D2870CE1}"/>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Tree>
    <p:extLst>
      <p:ext uri="{BB962C8B-B14F-4D97-AF65-F5344CB8AC3E}">
        <p14:creationId xmlns:p14="http://schemas.microsoft.com/office/powerpoint/2010/main" val="23542514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5A62C46C-52E2-83F7-CE5D-F26CAC36F331}"/>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B4B9A649-FC63-1943-41DF-C4C983ED7FF6}"/>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D2604713-5C36-30A8-050C-97A92B51E7E7}"/>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47</a:t>
            </a:fld>
            <a:endParaRPr/>
          </a:p>
        </p:txBody>
      </p:sp>
      <p:grpSp>
        <p:nvGrpSpPr>
          <p:cNvPr id="2" name="Group 1">
            <a:extLst>
              <a:ext uri="{FF2B5EF4-FFF2-40B4-BE49-F238E27FC236}">
                <a16:creationId xmlns:a16="http://schemas.microsoft.com/office/drawing/2014/main" id="{921BD92C-CDD8-8B3D-1D84-BCFB56E6DE7C}"/>
              </a:ext>
            </a:extLst>
          </p:cNvPr>
          <p:cNvGrpSpPr/>
          <p:nvPr/>
        </p:nvGrpSpPr>
        <p:grpSpPr>
          <a:xfrm>
            <a:off x="227308" y="287579"/>
            <a:ext cx="6172200" cy="508000"/>
            <a:chOff x="789624" y="1191463"/>
            <a:chExt cx="6172200" cy="508000"/>
          </a:xfrm>
        </p:grpSpPr>
        <p:sp>
          <p:nvSpPr>
            <p:cNvPr id="3" name="AutoShape 52">
              <a:extLst>
                <a:ext uri="{FF2B5EF4-FFF2-40B4-BE49-F238E27FC236}">
                  <a16:creationId xmlns:a16="http://schemas.microsoft.com/office/drawing/2014/main" id="{B004979C-98A7-EF48-4A9F-5DA6D5A7DE29}"/>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b="1" kern="1200" dirty="0" err="1">
                  <a:solidFill>
                    <a:prstClr val="black"/>
                  </a:solidFill>
                  <a:latin typeface="Cambria" panose="02040503050406030204" pitchFamily="18" charset="0"/>
                  <a:ea typeface="+mn-ea"/>
                  <a:cs typeface="+mn-cs"/>
                </a:rPr>
                <a:t>TreeView</a:t>
              </a:r>
              <a:endParaRPr lang="en-US" sz="2400" b="1" kern="1200" dirty="0">
                <a:solidFill>
                  <a:srgbClr val="002060"/>
                </a:solidFill>
                <a:latin typeface="Calibri"/>
                <a:ea typeface="+mn-ea"/>
                <a:cs typeface="+mn-cs"/>
              </a:endParaRPr>
            </a:p>
          </p:txBody>
        </p:sp>
        <p:grpSp>
          <p:nvGrpSpPr>
            <p:cNvPr id="4" name="Group 17">
              <a:extLst>
                <a:ext uri="{FF2B5EF4-FFF2-40B4-BE49-F238E27FC236}">
                  <a16:creationId xmlns:a16="http://schemas.microsoft.com/office/drawing/2014/main" id="{2C60F271-23D5-9927-6A9E-98F8714CD060}"/>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82E19690-4B77-76F2-47B4-0E26DF663EC1}"/>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7F1B41F8-4AEC-B38A-6C2A-6352E26E9814}"/>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1B2DDC04-B4C0-7A2A-2A2E-4693BA51815A}"/>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TextBox 7">
            <a:extLst>
              <a:ext uri="{FF2B5EF4-FFF2-40B4-BE49-F238E27FC236}">
                <a16:creationId xmlns:a16="http://schemas.microsoft.com/office/drawing/2014/main" id="{322BEA5D-8AA6-0E64-4672-5DD3EFFA900E}"/>
              </a:ext>
            </a:extLst>
          </p:cNvPr>
          <p:cNvSpPr txBox="1"/>
          <p:nvPr/>
        </p:nvSpPr>
        <p:spPr>
          <a:xfrm>
            <a:off x="401829" y="902928"/>
            <a:ext cx="8513868" cy="2308324"/>
          </a:xfrm>
          <a:prstGeom prst="rect">
            <a:avLst/>
          </a:prstGeom>
          <a:noFill/>
        </p:spPr>
        <p:txBody>
          <a:bodyPr wrap="square" rtlCol="0">
            <a:spAutoFit/>
          </a:bodyPr>
          <a:lstStyle/>
          <a:p>
            <a:pPr marL="342900" indent="-342900" algn="just">
              <a:buClrTx/>
              <a:buFont typeface="Wingdings" panose="05000000000000000000" pitchFamily="2" charset="2"/>
              <a:buChar char="v"/>
            </a:pPr>
            <a:r>
              <a:rPr lang="en-US" sz="2400" kern="1200" dirty="0">
                <a:solidFill>
                  <a:prstClr val="black"/>
                </a:solidFill>
                <a:latin typeface="Cambria" panose="02040503050406030204" pitchFamily="18" charset="0"/>
                <a:ea typeface="+mn-ea"/>
                <a:cs typeface="+mn-cs"/>
              </a:rPr>
              <a:t>Meaning of </a:t>
            </a:r>
            <a:r>
              <a:rPr lang="en-US" sz="2400" kern="1200" dirty="0" err="1">
                <a:solidFill>
                  <a:prstClr val="black"/>
                </a:solidFill>
                <a:latin typeface="Cambria" panose="02040503050406030204" pitchFamily="18" charset="0"/>
                <a:ea typeface="+mn-ea"/>
                <a:cs typeface="+mn-cs"/>
              </a:rPr>
              <a:t>TreeView</a:t>
            </a:r>
            <a:endParaRPr lang="en-US" sz="2400" kern="1200" dirty="0">
              <a:solidFill>
                <a:prstClr val="black"/>
              </a:solidFill>
              <a:latin typeface="Cambria" panose="02040503050406030204" pitchFamily="18" charset="0"/>
              <a:ea typeface="+mn-ea"/>
              <a:cs typeface="+mn-cs"/>
            </a:endParaRPr>
          </a:p>
          <a:p>
            <a:pPr marL="342900" indent="-342900" algn="just">
              <a:buClrTx/>
              <a:buFont typeface="Wingdings" panose="05000000000000000000" pitchFamily="2" charset="2"/>
              <a:buChar char="v"/>
            </a:pPr>
            <a:r>
              <a:rPr lang="en-US" sz="2400" kern="1200" dirty="0">
                <a:solidFill>
                  <a:prstClr val="black"/>
                </a:solidFill>
                <a:latin typeface="Cambria" panose="02040503050406030204" pitchFamily="18" charset="0"/>
                <a:ea typeface="+mn-ea"/>
                <a:cs typeface="+mn-cs"/>
              </a:rPr>
              <a:t>How to create a </a:t>
            </a:r>
            <a:r>
              <a:rPr lang="en-US" sz="2400" kern="1200" dirty="0" err="1">
                <a:solidFill>
                  <a:prstClr val="black"/>
                </a:solidFill>
                <a:latin typeface="Cambria" panose="02040503050406030204" pitchFamily="18" charset="0"/>
                <a:ea typeface="+mn-ea"/>
                <a:cs typeface="+mn-cs"/>
              </a:rPr>
              <a:t>TreeView</a:t>
            </a:r>
            <a:endParaRPr lang="en-US" sz="2400" kern="1200" dirty="0">
              <a:solidFill>
                <a:prstClr val="black"/>
              </a:solidFill>
              <a:latin typeface="Cambria" panose="02040503050406030204" pitchFamily="18" charset="0"/>
              <a:ea typeface="+mn-ea"/>
              <a:cs typeface="+mn-cs"/>
            </a:endParaRPr>
          </a:p>
          <a:p>
            <a:pPr marL="342900" indent="-342900" algn="just">
              <a:buClrTx/>
              <a:buFont typeface="Wingdings" panose="05000000000000000000" pitchFamily="2" charset="2"/>
              <a:buChar char="v"/>
            </a:pPr>
            <a:r>
              <a:rPr lang="en-US" sz="2400" kern="1200" dirty="0">
                <a:solidFill>
                  <a:prstClr val="black"/>
                </a:solidFill>
                <a:latin typeface="Cambria" panose="02040503050406030204" pitchFamily="18" charset="0"/>
                <a:ea typeface="+mn-ea"/>
                <a:cs typeface="+mn-cs"/>
              </a:rPr>
              <a:t>Commonly used attributes</a:t>
            </a:r>
          </a:p>
          <a:p>
            <a:pPr marL="342900" indent="-342900" algn="just">
              <a:buClrTx/>
              <a:buFont typeface="Wingdings" panose="05000000000000000000" pitchFamily="2" charset="2"/>
              <a:buChar char="v"/>
            </a:pPr>
            <a:r>
              <a:rPr lang="en-US" sz="2400" kern="1200" dirty="0">
                <a:solidFill>
                  <a:prstClr val="black"/>
                </a:solidFill>
                <a:latin typeface="Cambria" panose="02040503050406030204" pitchFamily="18" charset="0"/>
                <a:ea typeface="+mn-ea"/>
                <a:cs typeface="+mn-cs"/>
              </a:rPr>
              <a:t>How to display data on </a:t>
            </a:r>
            <a:r>
              <a:rPr lang="en-US" sz="2400" kern="1200" dirty="0" err="1">
                <a:solidFill>
                  <a:prstClr val="black"/>
                </a:solidFill>
                <a:latin typeface="Cambria" panose="02040503050406030204" pitchFamily="18" charset="0"/>
                <a:ea typeface="+mn-ea"/>
                <a:cs typeface="+mn-cs"/>
              </a:rPr>
              <a:t>TreeView</a:t>
            </a:r>
            <a:endParaRPr lang="en-US" sz="2400" kern="1200" dirty="0">
              <a:solidFill>
                <a:prstClr val="black"/>
              </a:solidFill>
              <a:latin typeface="Cambria" panose="02040503050406030204" pitchFamily="18" charset="0"/>
              <a:ea typeface="+mn-ea"/>
              <a:cs typeface="+mn-cs"/>
            </a:endParaRPr>
          </a:p>
          <a:p>
            <a:pPr marL="342900" indent="-342900" algn="just">
              <a:buClrTx/>
              <a:buFont typeface="Wingdings" panose="05000000000000000000" pitchFamily="2" charset="2"/>
              <a:buChar char="v"/>
            </a:pPr>
            <a:r>
              <a:rPr lang="en-US" sz="2400" kern="1200" dirty="0">
                <a:solidFill>
                  <a:prstClr val="black"/>
                </a:solidFill>
                <a:latin typeface="Cambria" panose="02040503050406030204" pitchFamily="18" charset="0"/>
                <a:ea typeface="+mn-ea"/>
                <a:cs typeface="+mn-cs"/>
              </a:rPr>
              <a:t>Handle events on </a:t>
            </a:r>
            <a:r>
              <a:rPr lang="en-US" sz="2400" kern="1200" dirty="0" err="1">
                <a:solidFill>
                  <a:prstClr val="black"/>
                </a:solidFill>
                <a:latin typeface="Cambria" panose="02040503050406030204" pitchFamily="18" charset="0"/>
                <a:ea typeface="+mn-ea"/>
                <a:cs typeface="+mn-cs"/>
              </a:rPr>
              <a:t>TreeView</a:t>
            </a:r>
            <a:endParaRPr lang="en-US" sz="2400" kern="1200" dirty="0">
              <a:solidFill>
                <a:prstClr val="black"/>
              </a:solidFill>
              <a:latin typeface="Cambria" panose="02040503050406030204" pitchFamily="18" charset="0"/>
              <a:ea typeface="+mn-ea"/>
              <a:cs typeface="+mn-cs"/>
            </a:endParaRPr>
          </a:p>
          <a:p>
            <a:pPr marL="342900" indent="-342900" algn="just">
              <a:buClrTx/>
              <a:buFont typeface="Wingdings" panose="05000000000000000000" pitchFamily="2" charset="2"/>
              <a:buChar char="v"/>
            </a:pPr>
            <a:r>
              <a:rPr lang="en-US" sz="2400" kern="1200" dirty="0">
                <a:solidFill>
                  <a:prstClr val="black"/>
                </a:solidFill>
                <a:latin typeface="Cambria" panose="02040503050406030204" pitchFamily="18" charset="0"/>
                <a:ea typeface="+mn-ea"/>
                <a:cs typeface="+mn-cs"/>
              </a:rPr>
              <a:t>How to delete Node on </a:t>
            </a:r>
            <a:r>
              <a:rPr lang="en-US" sz="2400" kern="1200" dirty="0" err="1">
                <a:solidFill>
                  <a:prstClr val="black"/>
                </a:solidFill>
                <a:latin typeface="Cambria" panose="02040503050406030204" pitchFamily="18" charset="0"/>
                <a:ea typeface="+mn-ea"/>
                <a:cs typeface="+mn-cs"/>
              </a:rPr>
              <a:t>TreeView</a:t>
            </a:r>
            <a:endParaRPr lang="en-US" sz="2400" kern="1200" dirty="0">
              <a:solidFill>
                <a:prstClr val="black"/>
              </a:solidFill>
              <a:latin typeface="Cambria" panose="02040503050406030204" pitchFamily="18" charset="0"/>
              <a:ea typeface="+mn-ea"/>
              <a:cs typeface="+mn-cs"/>
            </a:endParaRPr>
          </a:p>
        </p:txBody>
      </p:sp>
      <p:pic>
        <p:nvPicPr>
          <p:cNvPr id="9" name="Picture 3">
            <a:extLst>
              <a:ext uri="{FF2B5EF4-FFF2-40B4-BE49-F238E27FC236}">
                <a16:creationId xmlns:a16="http://schemas.microsoft.com/office/drawing/2014/main" id="{2AC753E5-58CA-54D3-E806-E0B52F45E5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72444" y="910889"/>
            <a:ext cx="3538704" cy="3744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364898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8CAA736B-A445-7A13-2768-A0E5C35D9949}"/>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EC55F783-464B-022F-1247-2066BFA2F5CD}"/>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086EC166-D5F1-FA1A-9BCD-0E9282353B8E}"/>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48</a:t>
            </a:fld>
            <a:endParaRPr/>
          </a:p>
        </p:txBody>
      </p:sp>
      <p:grpSp>
        <p:nvGrpSpPr>
          <p:cNvPr id="2" name="Group 1">
            <a:extLst>
              <a:ext uri="{FF2B5EF4-FFF2-40B4-BE49-F238E27FC236}">
                <a16:creationId xmlns:a16="http://schemas.microsoft.com/office/drawing/2014/main" id="{87C2103E-FF1D-5542-C1AE-FDC960DC9076}"/>
              </a:ext>
            </a:extLst>
          </p:cNvPr>
          <p:cNvGrpSpPr/>
          <p:nvPr/>
        </p:nvGrpSpPr>
        <p:grpSpPr>
          <a:xfrm>
            <a:off x="266054" y="318576"/>
            <a:ext cx="6172200" cy="508000"/>
            <a:chOff x="789624" y="1191463"/>
            <a:chExt cx="6172200" cy="508000"/>
          </a:xfrm>
        </p:grpSpPr>
        <p:sp>
          <p:nvSpPr>
            <p:cNvPr id="3" name="AutoShape 52">
              <a:extLst>
                <a:ext uri="{FF2B5EF4-FFF2-40B4-BE49-F238E27FC236}">
                  <a16:creationId xmlns:a16="http://schemas.microsoft.com/office/drawing/2014/main" id="{6ED750A8-F229-78F8-1F76-760E61F83CEF}"/>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buClrTx/>
                <a:buFontTx/>
                <a:buNone/>
              </a:pPr>
              <a:r>
                <a:rPr lang="en-US" sz="2400" kern="1200" dirty="0">
                  <a:solidFill>
                    <a:prstClr val="black"/>
                  </a:solidFill>
                  <a:latin typeface="Cambria" panose="02040503050406030204" pitchFamily="18" charset="0"/>
                  <a:ea typeface="+mn-ea"/>
                  <a:cs typeface="+mn-cs"/>
                </a:rPr>
                <a:t>Meaning of </a:t>
              </a:r>
              <a:r>
                <a:rPr lang="en-US" sz="2400" kern="1200" dirty="0" err="1">
                  <a:solidFill>
                    <a:prstClr val="black"/>
                  </a:solidFill>
                  <a:latin typeface="Cambria" panose="02040503050406030204" pitchFamily="18" charset="0"/>
                  <a:ea typeface="+mn-ea"/>
                  <a:cs typeface="+mn-cs"/>
                </a:rPr>
                <a:t>TreeView</a:t>
              </a:r>
              <a:endParaRPr lang="en-US" sz="2400"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5D9A671C-74CA-DE29-C389-29D3231CF4D8}"/>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476A3E41-02B6-FE38-11B6-3D90B1244712}"/>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4854E48F-68A7-7985-9853-18E2F9DD71CA}"/>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63352B9D-DBD0-EF02-1335-BCCCE949F0CD}"/>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TextBox 7">
            <a:extLst>
              <a:ext uri="{FF2B5EF4-FFF2-40B4-BE49-F238E27FC236}">
                <a16:creationId xmlns:a16="http://schemas.microsoft.com/office/drawing/2014/main" id="{F5E1870A-832A-2940-9ED4-C4E988313802}"/>
              </a:ext>
            </a:extLst>
          </p:cNvPr>
          <p:cNvSpPr txBox="1"/>
          <p:nvPr/>
        </p:nvSpPr>
        <p:spPr>
          <a:xfrm>
            <a:off x="440574" y="933925"/>
            <a:ext cx="11331679" cy="830997"/>
          </a:xfrm>
          <a:prstGeom prst="rect">
            <a:avLst/>
          </a:prstGeom>
          <a:noFill/>
        </p:spPr>
        <p:txBody>
          <a:bodyPr wrap="square" rtlCol="0">
            <a:spAutoFit/>
          </a:bodyPr>
          <a:lstStyle/>
          <a:p>
            <a:pPr marL="342900" indent="-342900" algn="just">
              <a:buClrTx/>
              <a:buFont typeface="Wingdings" panose="05000000000000000000" pitchFamily="2" charset="2"/>
              <a:buChar char="v"/>
            </a:pPr>
            <a:r>
              <a:rPr lang="en-US" sz="2400" kern="1200" dirty="0" err="1">
                <a:solidFill>
                  <a:prstClr val="black"/>
                </a:solidFill>
                <a:latin typeface="Cambria" panose="02040503050406030204" pitchFamily="18" charset="0"/>
                <a:ea typeface="+mn-ea"/>
                <a:cs typeface="+mn-cs"/>
              </a:rPr>
              <a:t>TreeView</a:t>
            </a:r>
            <a:r>
              <a:rPr lang="en-US" sz="2400" kern="1200" dirty="0">
                <a:solidFill>
                  <a:prstClr val="black"/>
                </a:solidFill>
                <a:latin typeface="Cambria" panose="02040503050406030204" pitchFamily="18" charset="0"/>
                <a:ea typeface="+mn-ea"/>
                <a:cs typeface="+mn-cs"/>
              </a:rPr>
              <a:t> is a control used to display data in the form of a directory tree, making the data presentation highly visualized.</a:t>
            </a:r>
          </a:p>
        </p:txBody>
      </p:sp>
      <p:pic>
        <p:nvPicPr>
          <p:cNvPr id="9" name="Picture 8">
            <a:extLst>
              <a:ext uri="{FF2B5EF4-FFF2-40B4-BE49-F238E27FC236}">
                <a16:creationId xmlns:a16="http://schemas.microsoft.com/office/drawing/2014/main" id="{CA6E3199-D962-59FD-A4A4-C646596B4AAB}"/>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727304" y="2121976"/>
            <a:ext cx="3162300" cy="1896134"/>
          </a:xfrm>
          <a:prstGeom prst="rect">
            <a:avLst/>
          </a:prstGeom>
          <a:noFill/>
          <a:ln>
            <a:noFill/>
          </a:ln>
          <a:effectLst/>
        </p:spPr>
      </p:pic>
      <p:pic>
        <p:nvPicPr>
          <p:cNvPr id="10" name="Picture 9">
            <a:extLst>
              <a:ext uri="{FF2B5EF4-FFF2-40B4-BE49-F238E27FC236}">
                <a16:creationId xmlns:a16="http://schemas.microsoft.com/office/drawing/2014/main" id="{8B753F7A-53BA-F769-ECA2-F8765554DBD0}"/>
              </a:ext>
            </a:extLst>
          </p:cNvPr>
          <p:cNvPicPr>
            <a:picLocks noChangeAspect="1"/>
          </p:cNvPicPr>
          <p:nvPr/>
        </p:nvPicPr>
        <p:blipFill>
          <a:blip r:embed="rId4"/>
          <a:stretch>
            <a:fillRect/>
          </a:stretch>
        </p:blipFill>
        <p:spPr>
          <a:xfrm>
            <a:off x="1332854" y="2003862"/>
            <a:ext cx="5486400" cy="3370130"/>
          </a:xfrm>
          <a:prstGeom prst="rect">
            <a:avLst/>
          </a:prstGeom>
        </p:spPr>
      </p:pic>
    </p:spTree>
    <p:extLst>
      <p:ext uri="{BB962C8B-B14F-4D97-AF65-F5344CB8AC3E}">
        <p14:creationId xmlns:p14="http://schemas.microsoft.com/office/powerpoint/2010/main" val="6923352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B47790C2-1508-7B77-96DE-45923D480322}"/>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CFD8C206-773F-CEA6-31E8-7714E55A54B9}"/>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0E57868E-9FFD-754B-72FC-E44B9A1BE0C8}"/>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49</a:t>
            </a:fld>
            <a:endParaRPr/>
          </a:p>
        </p:txBody>
      </p:sp>
      <p:grpSp>
        <p:nvGrpSpPr>
          <p:cNvPr id="2" name="Group 1">
            <a:extLst>
              <a:ext uri="{FF2B5EF4-FFF2-40B4-BE49-F238E27FC236}">
                <a16:creationId xmlns:a16="http://schemas.microsoft.com/office/drawing/2014/main" id="{27B5F4CA-EFC3-B41C-0A4E-BDB694FF609A}"/>
              </a:ext>
            </a:extLst>
          </p:cNvPr>
          <p:cNvGrpSpPr/>
          <p:nvPr/>
        </p:nvGrpSpPr>
        <p:grpSpPr>
          <a:xfrm>
            <a:off x="281552" y="279830"/>
            <a:ext cx="6172200" cy="508000"/>
            <a:chOff x="789624" y="1191463"/>
            <a:chExt cx="6172200" cy="508000"/>
          </a:xfrm>
        </p:grpSpPr>
        <p:sp>
          <p:nvSpPr>
            <p:cNvPr id="3" name="AutoShape 52">
              <a:extLst>
                <a:ext uri="{FF2B5EF4-FFF2-40B4-BE49-F238E27FC236}">
                  <a16:creationId xmlns:a16="http://schemas.microsoft.com/office/drawing/2014/main" id="{28495ACE-A011-8B0C-7453-A6C7223A538D}"/>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buClrTx/>
                <a:buFontTx/>
                <a:buNone/>
              </a:pPr>
              <a:r>
                <a:rPr lang="en-US" sz="2400" kern="1200" dirty="0">
                  <a:solidFill>
                    <a:prstClr val="black"/>
                  </a:solidFill>
                  <a:latin typeface="Cambria" panose="02040503050406030204" pitchFamily="18" charset="0"/>
                  <a:ea typeface="+mn-ea"/>
                  <a:cs typeface="+mn-cs"/>
                </a:rPr>
                <a:t>How to create a </a:t>
              </a:r>
              <a:r>
                <a:rPr lang="en-US" sz="2400" kern="1200" dirty="0" err="1">
                  <a:solidFill>
                    <a:prstClr val="black"/>
                  </a:solidFill>
                  <a:latin typeface="Cambria" panose="02040503050406030204" pitchFamily="18" charset="0"/>
                  <a:ea typeface="+mn-ea"/>
                  <a:cs typeface="+mn-cs"/>
                </a:rPr>
                <a:t>TreeView</a:t>
              </a:r>
              <a:endParaRPr lang="en-US" sz="2400"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9073B354-5754-A612-BC8E-69F664EFFE99}"/>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3B064F0C-C760-A760-445F-BA4261B3EC43}"/>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C0A1785D-E031-3815-892C-2361B947EB1B}"/>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D8C45A72-3AD2-74BE-C0F3-5AA7C6C26EA0}"/>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3F622230-3FE2-3065-3E9E-9D0F2D60EB5A}"/>
              </a:ext>
            </a:extLst>
          </p:cNvPr>
          <p:cNvPicPr>
            <a:picLocks noChangeAspect="1"/>
          </p:cNvPicPr>
          <p:nvPr/>
        </p:nvPicPr>
        <p:blipFill>
          <a:blip r:embed="rId3"/>
          <a:stretch>
            <a:fillRect/>
          </a:stretch>
        </p:blipFill>
        <p:spPr>
          <a:xfrm>
            <a:off x="3024752" y="1321230"/>
            <a:ext cx="5926667" cy="3810000"/>
          </a:xfrm>
          <a:prstGeom prst="rect">
            <a:avLst/>
          </a:prstGeom>
        </p:spPr>
      </p:pic>
      <p:sp>
        <p:nvSpPr>
          <p:cNvPr id="9" name="Freeform 9">
            <a:extLst>
              <a:ext uri="{FF2B5EF4-FFF2-40B4-BE49-F238E27FC236}">
                <a16:creationId xmlns:a16="http://schemas.microsoft.com/office/drawing/2014/main" id="{9F870A43-68BC-BC49-7195-544916DB6165}"/>
              </a:ext>
            </a:extLst>
          </p:cNvPr>
          <p:cNvSpPr/>
          <p:nvPr/>
        </p:nvSpPr>
        <p:spPr>
          <a:xfrm>
            <a:off x="4096101" y="2750833"/>
            <a:ext cx="1746914" cy="573206"/>
          </a:xfrm>
          <a:custGeom>
            <a:avLst/>
            <a:gdLst>
              <a:gd name="connsiteX0" fmla="*/ 0 w 1746914"/>
              <a:gd name="connsiteY0" fmla="*/ 573206 h 573206"/>
              <a:gd name="connsiteX1" fmla="*/ 27296 w 1746914"/>
              <a:gd name="connsiteY1" fmla="*/ 491319 h 573206"/>
              <a:gd name="connsiteX2" fmla="*/ 54591 w 1746914"/>
              <a:gd name="connsiteY2" fmla="*/ 382137 h 573206"/>
              <a:gd name="connsiteX3" fmla="*/ 136478 w 1746914"/>
              <a:gd name="connsiteY3" fmla="*/ 245660 h 573206"/>
              <a:gd name="connsiteX4" fmla="*/ 204717 w 1746914"/>
              <a:gd name="connsiteY4" fmla="*/ 163773 h 573206"/>
              <a:gd name="connsiteX5" fmla="*/ 245660 w 1746914"/>
              <a:gd name="connsiteY5" fmla="*/ 136478 h 573206"/>
              <a:gd name="connsiteX6" fmla="*/ 341194 w 1746914"/>
              <a:gd name="connsiteY6" fmla="*/ 95534 h 573206"/>
              <a:gd name="connsiteX7" fmla="*/ 395785 w 1746914"/>
              <a:gd name="connsiteY7" fmla="*/ 81887 h 573206"/>
              <a:gd name="connsiteX8" fmla="*/ 450376 w 1746914"/>
              <a:gd name="connsiteY8" fmla="*/ 54591 h 573206"/>
              <a:gd name="connsiteX9" fmla="*/ 491320 w 1746914"/>
              <a:gd name="connsiteY9" fmla="*/ 27296 h 573206"/>
              <a:gd name="connsiteX10" fmla="*/ 600502 w 1746914"/>
              <a:gd name="connsiteY10" fmla="*/ 13648 h 573206"/>
              <a:gd name="connsiteX11" fmla="*/ 655093 w 1746914"/>
              <a:gd name="connsiteY11" fmla="*/ 0 h 573206"/>
              <a:gd name="connsiteX12" fmla="*/ 1323833 w 1746914"/>
              <a:gd name="connsiteY12" fmla="*/ 13648 h 573206"/>
              <a:gd name="connsiteX13" fmla="*/ 1405720 w 1746914"/>
              <a:gd name="connsiteY13" fmla="*/ 54591 h 573206"/>
              <a:gd name="connsiteX14" fmla="*/ 1514902 w 1746914"/>
              <a:gd name="connsiteY14" fmla="*/ 95534 h 573206"/>
              <a:gd name="connsiteX15" fmla="*/ 1596788 w 1746914"/>
              <a:gd name="connsiteY15" fmla="*/ 163773 h 573206"/>
              <a:gd name="connsiteX16" fmla="*/ 1637732 w 1746914"/>
              <a:gd name="connsiteY16" fmla="*/ 191069 h 573206"/>
              <a:gd name="connsiteX17" fmla="*/ 1678675 w 1746914"/>
              <a:gd name="connsiteY17" fmla="*/ 232012 h 573206"/>
              <a:gd name="connsiteX18" fmla="*/ 1746914 w 1746914"/>
              <a:gd name="connsiteY18" fmla="*/ 286603 h 573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46914" h="573206">
                <a:moveTo>
                  <a:pt x="0" y="573206"/>
                </a:moveTo>
                <a:cubicBezTo>
                  <a:pt x="9099" y="545910"/>
                  <a:pt x="19392" y="518984"/>
                  <a:pt x="27296" y="491319"/>
                </a:cubicBezTo>
                <a:cubicBezTo>
                  <a:pt x="37602" y="455248"/>
                  <a:pt x="42728" y="417726"/>
                  <a:pt x="54591" y="382137"/>
                </a:cubicBezTo>
                <a:cubicBezTo>
                  <a:pt x="68579" y="340172"/>
                  <a:pt x="115716" y="276804"/>
                  <a:pt x="136478" y="245660"/>
                </a:cubicBezTo>
                <a:cubicBezTo>
                  <a:pt x="163319" y="205398"/>
                  <a:pt x="165306" y="196615"/>
                  <a:pt x="204717" y="163773"/>
                </a:cubicBezTo>
                <a:cubicBezTo>
                  <a:pt x="217318" y="153273"/>
                  <a:pt x="231419" y="144616"/>
                  <a:pt x="245660" y="136478"/>
                </a:cubicBezTo>
                <a:cubicBezTo>
                  <a:pt x="282053" y="115682"/>
                  <a:pt x="302917" y="106470"/>
                  <a:pt x="341194" y="95534"/>
                </a:cubicBezTo>
                <a:cubicBezTo>
                  <a:pt x="359229" y="90381"/>
                  <a:pt x="377588" y="86436"/>
                  <a:pt x="395785" y="81887"/>
                </a:cubicBezTo>
                <a:cubicBezTo>
                  <a:pt x="413982" y="72788"/>
                  <a:pt x="432712" y="64685"/>
                  <a:pt x="450376" y="54591"/>
                </a:cubicBezTo>
                <a:cubicBezTo>
                  <a:pt x="464618" y="46453"/>
                  <a:pt x="475495" y="31612"/>
                  <a:pt x="491320" y="27296"/>
                </a:cubicBezTo>
                <a:cubicBezTo>
                  <a:pt x="526705" y="17646"/>
                  <a:pt x="564324" y="19678"/>
                  <a:pt x="600502" y="13648"/>
                </a:cubicBezTo>
                <a:cubicBezTo>
                  <a:pt x="619004" y="10564"/>
                  <a:pt x="636896" y="4549"/>
                  <a:pt x="655093" y="0"/>
                </a:cubicBezTo>
                <a:lnTo>
                  <a:pt x="1323833" y="13648"/>
                </a:lnTo>
                <a:cubicBezTo>
                  <a:pt x="1360992" y="15077"/>
                  <a:pt x="1374863" y="39162"/>
                  <a:pt x="1405720" y="54591"/>
                </a:cubicBezTo>
                <a:cubicBezTo>
                  <a:pt x="1438371" y="70916"/>
                  <a:pt x="1479458" y="83720"/>
                  <a:pt x="1514902" y="95534"/>
                </a:cubicBezTo>
                <a:cubicBezTo>
                  <a:pt x="1616561" y="163309"/>
                  <a:pt x="1491699" y="76199"/>
                  <a:pt x="1596788" y="163773"/>
                </a:cubicBezTo>
                <a:cubicBezTo>
                  <a:pt x="1609389" y="174274"/>
                  <a:pt x="1625131" y="180568"/>
                  <a:pt x="1637732" y="191069"/>
                </a:cubicBezTo>
                <a:cubicBezTo>
                  <a:pt x="1652559" y="203425"/>
                  <a:pt x="1663848" y="219656"/>
                  <a:pt x="1678675" y="232012"/>
                </a:cubicBezTo>
                <a:cubicBezTo>
                  <a:pt x="1781974" y="318094"/>
                  <a:pt x="1667501" y="207190"/>
                  <a:pt x="1746914" y="286603"/>
                </a:cubicBezTo>
              </a:path>
            </a:pathLst>
          </a:custGeom>
          <a:noFill/>
          <a:ln w="38100" cap="flat" cmpd="sng" algn="ctr">
            <a:solidFill>
              <a:srgbClr val="FF0000"/>
            </a:solidFill>
            <a:prstDash val="solid"/>
            <a:headEnd type="none" w="med" len="med"/>
            <a:tailEnd type="arrow"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620922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0EE4E0E9-B67C-C82A-68EB-FB5D7923A816}"/>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0D177CA8-6508-B7C3-50D7-6521EE1B1E35}"/>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7B42A383-A9A9-6C3D-5B28-008C837E5D4D}"/>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grpSp>
        <p:nvGrpSpPr>
          <p:cNvPr id="2" name="Group 1">
            <a:extLst>
              <a:ext uri="{FF2B5EF4-FFF2-40B4-BE49-F238E27FC236}">
                <a16:creationId xmlns:a16="http://schemas.microsoft.com/office/drawing/2014/main" id="{48125A5A-3784-D22E-B8F0-86B7500FE15A}"/>
              </a:ext>
            </a:extLst>
          </p:cNvPr>
          <p:cNvGrpSpPr/>
          <p:nvPr/>
        </p:nvGrpSpPr>
        <p:grpSpPr>
          <a:xfrm>
            <a:off x="152400" y="304373"/>
            <a:ext cx="4620576" cy="508000"/>
            <a:chOff x="789624" y="1191463"/>
            <a:chExt cx="4620576" cy="508000"/>
          </a:xfrm>
        </p:grpSpPr>
        <p:sp>
          <p:nvSpPr>
            <p:cNvPr id="3" name="AutoShape 52">
              <a:extLst>
                <a:ext uri="{FF2B5EF4-FFF2-40B4-BE49-F238E27FC236}">
                  <a16:creationId xmlns:a16="http://schemas.microsoft.com/office/drawing/2014/main" id="{D1AD37C9-7997-3DE9-82E4-2BE8714E71EF}"/>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Windows Form</a:t>
              </a:r>
              <a:endParaRPr lang="en-US" sz="2800" b="1" dirty="0">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5074CA41-91A7-A457-01C8-93B63A57075D}"/>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0A789B24-60EA-6F03-AF2E-264641E0E9E2}"/>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303AB708-03C1-7FB3-1142-BC1C4592D688}"/>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14882E7D-AAE5-C43A-AD02-AC221E289DF0}"/>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6A37BF4D-C8D7-DE3D-FBBD-28F94E38BE7C}"/>
              </a:ext>
            </a:extLst>
          </p:cNvPr>
          <p:cNvSpPr/>
          <p:nvPr/>
        </p:nvSpPr>
        <p:spPr>
          <a:xfrm>
            <a:off x="521006" y="1040973"/>
            <a:ext cx="11289993" cy="461665"/>
          </a:xfrm>
          <a:prstGeom prst="rect">
            <a:avLst/>
          </a:prstGeom>
        </p:spPr>
        <p:txBody>
          <a:bodyPr wrap="square">
            <a:spAutoFit/>
          </a:bodyPr>
          <a:lstStyle/>
          <a:p>
            <a:pPr>
              <a:buClrTx/>
              <a:buFontTx/>
              <a:buNone/>
            </a:pPr>
            <a:r>
              <a:rPr lang="en-US" sz="2400" b="1" kern="1200" dirty="0">
                <a:solidFill>
                  <a:prstClr val="black"/>
                </a:solidFill>
                <a:latin typeface="Times New Roman" panose="02020603050405020304" pitchFamily="18" charset="0"/>
                <a:ea typeface="+mn-ea"/>
                <a:cs typeface="Times New Roman" panose="02020603050405020304" pitchFamily="18" charset="0"/>
              </a:rPr>
              <a:t>Create Form</a:t>
            </a:r>
          </a:p>
        </p:txBody>
      </p:sp>
      <p:pic>
        <p:nvPicPr>
          <p:cNvPr id="9" name="Picture 8">
            <a:extLst>
              <a:ext uri="{FF2B5EF4-FFF2-40B4-BE49-F238E27FC236}">
                <a16:creationId xmlns:a16="http://schemas.microsoft.com/office/drawing/2014/main" id="{5949014F-8D1B-BFBC-42F9-FC91504C0318}"/>
              </a:ext>
            </a:extLst>
          </p:cNvPr>
          <p:cNvPicPr>
            <a:picLocks noChangeAspect="1"/>
          </p:cNvPicPr>
          <p:nvPr/>
        </p:nvPicPr>
        <p:blipFill>
          <a:blip r:embed="rId3"/>
          <a:stretch>
            <a:fillRect/>
          </a:stretch>
        </p:blipFill>
        <p:spPr>
          <a:xfrm>
            <a:off x="5867400" y="934653"/>
            <a:ext cx="5511800" cy="4746897"/>
          </a:xfrm>
          <a:prstGeom prst="rect">
            <a:avLst/>
          </a:prstGeom>
        </p:spPr>
      </p:pic>
      <p:sp>
        <p:nvSpPr>
          <p:cNvPr id="10" name="Rectangle 9">
            <a:extLst>
              <a:ext uri="{FF2B5EF4-FFF2-40B4-BE49-F238E27FC236}">
                <a16:creationId xmlns:a16="http://schemas.microsoft.com/office/drawing/2014/main" id="{5B84E94C-30E0-FA56-D337-86559169CF6E}"/>
              </a:ext>
            </a:extLst>
          </p:cNvPr>
          <p:cNvSpPr/>
          <p:nvPr/>
        </p:nvSpPr>
        <p:spPr>
          <a:xfrm>
            <a:off x="685800" y="2107773"/>
            <a:ext cx="6096000" cy="1200329"/>
          </a:xfrm>
          <a:prstGeom prst="rect">
            <a:avLst/>
          </a:prstGeom>
        </p:spPr>
        <p:txBody>
          <a:bodyPr>
            <a:spAutoFit/>
          </a:bodyPr>
          <a:lstStyle/>
          <a:p>
            <a:pPr marL="342900" indent="-342900">
              <a:buClrTx/>
              <a:buFont typeface="+mj-lt"/>
              <a:buAutoNum type="arabicPeriod"/>
            </a:pPr>
            <a:r>
              <a:rPr lang="en-US" sz="2400" kern="1200" dirty="0">
                <a:solidFill>
                  <a:prstClr val="black"/>
                </a:solidFill>
                <a:latin typeface="Times New Roman" panose="02020603050405020304" pitchFamily="18" charset="0"/>
                <a:ea typeface="+mn-ea"/>
                <a:cs typeface="Times New Roman" panose="02020603050405020304" pitchFamily="18" charset="0"/>
              </a:rPr>
              <a:t>Right Click on Project Name</a:t>
            </a:r>
          </a:p>
          <a:p>
            <a:pPr marL="342900" indent="-342900">
              <a:buClrTx/>
              <a:buFont typeface="+mj-lt"/>
              <a:buAutoNum type="arabicPeriod"/>
            </a:pPr>
            <a:r>
              <a:rPr lang="en-US" sz="2400" kern="1200" dirty="0">
                <a:solidFill>
                  <a:prstClr val="black"/>
                </a:solidFill>
                <a:latin typeface="Times New Roman" panose="02020603050405020304" pitchFamily="18" charset="0"/>
                <a:ea typeface="+mn-ea"/>
                <a:cs typeface="Times New Roman" panose="02020603050405020304" pitchFamily="18" charset="0"/>
              </a:rPr>
              <a:t>Choose Add Item</a:t>
            </a:r>
          </a:p>
          <a:p>
            <a:pPr marL="342900" indent="-342900">
              <a:buClrTx/>
              <a:buFont typeface="+mj-lt"/>
              <a:buAutoNum type="arabicPeriod"/>
            </a:pPr>
            <a:r>
              <a:rPr lang="en-US" sz="2400" kern="1200" dirty="0">
                <a:solidFill>
                  <a:prstClr val="black"/>
                </a:solidFill>
                <a:latin typeface="Times New Roman" panose="02020603050405020304" pitchFamily="18" charset="0"/>
                <a:ea typeface="+mn-ea"/>
                <a:cs typeface="Times New Roman" panose="02020603050405020304" pitchFamily="18" charset="0"/>
              </a:rPr>
              <a:t>Choose Form (Windows Forms)…</a:t>
            </a:r>
          </a:p>
        </p:txBody>
      </p:sp>
    </p:spTree>
    <p:extLst>
      <p:ext uri="{BB962C8B-B14F-4D97-AF65-F5344CB8AC3E}">
        <p14:creationId xmlns:p14="http://schemas.microsoft.com/office/powerpoint/2010/main" val="21762731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2EF898EF-1F22-F6E4-E125-7A36373894AE}"/>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3CB332C7-D39E-3566-23CA-3BED3D8EC2CE}"/>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B20D161E-9AA1-C341-8642-AAF026671CF9}"/>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50</a:t>
            </a:fld>
            <a:endParaRPr/>
          </a:p>
        </p:txBody>
      </p:sp>
      <p:grpSp>
        <p:nvGrpSpPr>
          <p:cNvPr id="2" name="Group 1">
            <a:extLst>
              <a:ext uri="{FF2B5EF4-FFF2-40B4-BE49-F238E27FC236}">
                <a16:creationId xmlns:a16="http://schemas.microsoft.com/office/drawing/2014/main" id="{95730F77-E8F7-7DCE-D518-DCD5DD0F2D7B}"/>
              </a:ext>
            </a:extLst>
          </p:cNvPr>
          <p:cNvGrpSpPr/>
          <p:nvPr/>
        </p:nvGrpSpPr>
        <p:grpSpPr>
          <a:xfrm>
            <a:off x="328047" y="310827"/>
            <a:ext cx="6172200" cy="508000"/>
            <a:chOff x="789624" y="1191463"/>
            <a:chExt cx="6172200" cy="508000"/>
          </a:xfrm>
        </p:grpSpPr>
        <p:sp>
          <p:nvSpPr>
            <p:cNvPr id="3" name="AutoShape 52">
              <a:extLst>
                <a:ext uri="{FF2B5EF4-FFF2-40B4-BE49-F238E27FC236}">
                  <a16:creationId xmlns:a16="http://schemas.microsoft.com/office/drawing/2014/main" id="{C047D795-2706-C754-8926-9DB13EF5A4DB}"/>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buClrTx/>
                <a:buFontTx/>
                <a:buNone/>
              </a:pPr>
              <a:r>
                <a:rPr lang="en-US" sz="2400" kern="1200" dirty="0">
                  <a:solidFill>
                    <a:prstClr val="black"/>
                  </a:solidFill>
                  <a:latin typeface="Cambria" panose="02040503050406030204" pitchFamily="18" charset="0"/>
                  <a:ea typeface="+mn-ea"/>
                  <a:cs typeface="+mn-cs"/>
                </a:rPr>
                <a:t>Commonly used attributes</a:t>
              </a:r>
            </a:p>
          </p:txBody>
        </p:sp>
        <p:grpSp>
          <p:nvGrpSpPr>
            <p:cNvPr id="4" name="Group 17">
              <a:extLst>
                <a:ext uri="{FF2B5EF4-FFF2-40B4-BE49-F238E27FC236}">
                  <a16:creationId xmlns:a16="http://schemas.microsoft.com/office/drawing/2014/main" id="{EFB1178D-B440-D392-F108-07BB6BCB1F46}"/>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83FB418-ED69-D02E-BBBB-278E1B640FC8}"/>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67FD43E8-22D1-D89A-C183-13718A9DAAF4}"/>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5970CBBC-8446-AB8E-2B91-73ACC7B26F68}"/>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9939302E-3E49-5978-6347-92EB01ACE2BF}"/>
              </a:ext>
            </a:extLst>
          </p:cNvPr>
          <p:cNvSpPr/>
          <p:nvPr/>
        </p:nvSpPr>
        <p:spPr>
          <a:xfrm>
            <a:off x="659262" y="1592590"/>
            <a:ext cx="1827744" cy="461665"/>
          </a:xfrm>
          <a:prstGeom prst="rect">
            <a:avLst/>
          </a:prstGeom>
        </p:spPr>
        <p:txBody>
          <a:bodyPr wrap="none">
            <a:spAutoFit/>
          </a:bodyPr>
          <a:lstStyle/>
          <a:p>
            <a:pPr marL="342900" indent="-342900">
              <a:buClrTx/>
              <a:buFont typeface="Wingdings" panose="05000000000000000000" pitchFamily="2" charset="2"/>
              <a:buChar char="v"/>
            </a:pPr>
            <a:r>
              <a:rPr lang="en-US" sz="2400" kern="1200" dirty="0" err="1">
                <a:solidFill>
                  <a:prstClr val="black"/>
                </a:solidFill>
                <a:latin typeface="Cambria" panose="02040503050406030204" pitchFamily="18" charset="0"/>
                <a:ea typeface="+mn-ea"/>
                <a:cs typeface="+mn-cs"/>
              </a:rPr>
              <a:t>ImageList</a:t>
            </a:r>
            <a:endParaRPr lang="en-US" sz="2400" kern="1200" dirty="0">
              <a:solidFill>
                <a:prstClr val="black"/>
              </a:solidFill>
              <a:latin typeface="Cambria" panose="02040503050406030204" pitchFamily="18" charset="0"/>
              <a:ea typeface="+mn-ea"/>
              <a:cs typeface="+mn-cs"/>
            </a:endParaRPr>
          </a:p>
        </p:txBody>
      </p:sp>
      <p:sp>
        <p:nvSpPr>
          <p:cNvPr id="9" name="Rectangle 8">
            <a:extLst>
              <a:ext uri="{FF2B5EF4-FFF2-40B4-BE49-F238E27FC236}">
                <a16:creationId xmlns:a16="http://schemas.microsoft.com/office/drawing/2014/main" id="{2A2A8F2F-07CB-7557-5550-E3754EC78AB7}"/>
              </a:ext>
            </a:extLst>
          </p:cNvPr>
          <p:cNvSpPr/>
          <p:nvPr/>
        </p:nvSpPr>
        <p:spPr>
          <a:xfrm>
            <a:off x="2388649" y="3862362"/>
            <a:ext cx="1977336" cy="461665"/>
          </a:xfrm>
          <a:prstGeom prst="rect">
            <a:avLst/>
          </a:prstGeom>
        </p:spPr>
        <p:txBody>
          <a:bodyPr wrap="none">
            <a:spAutoFit/>
          </a:bodyPr>
          <a:lstStyle/>
          <a:p>
            <a:pPr>
              <a:buClrTx/>
              <a:buFontTx/>
              <a:buNone/>
            </a:pPr>
            <a:r>
              <a:rPr lang="en-US" sz="2400" kern="1200" dirty="0" err="1">
                <a:solidFill>
                  <a:prstClr val="black"/>
                </a:solidFill>
                <a:latin typeface="Cambria" panose="02040503050406030204" pitchFamily="18" charset="0"/>
                <a:ea typeface="+mn-ea"/>
                <a:cs typeface="+mn-cs"/>
              </a:rPr>
              <a:t>SelectedNode</a:t>
            </a:r>
            <a:endParaRPr lang="en-US" sz="2400" kern="1200" dirty="0">
              <a:solidFill>
                <a:prstClr val="black"/>
              </a:solidFill>
              <a:latin typeface="Cambria" panose="02040503050406030204" pitchFamily="18" charset="0"/>
              <a:ea typeface="+mn-ea"/>
              <a:cs typeface="+mn-cs"/>
            </a:endParaRPr>
          </a:p>
        </p:txBody>
      </p:sp>
      <p:sp>
        <p:nvSpPr>
          <p:cNvPr id="10" name="Rectangle 9">
            <a:extLst>
              <a:ext uri="{FF2B5EF4-FFF2-40B4-BE49-F238E27FC236}">
                <a16:creationId xmlns:a16="http://schemas.microsoft.com/office/drawing/2014/main" id="{49C6F29A-615E-D758-4A06-56CD4A80EABB}"/>
              </a:ext>
            </a:extLst>
          </p:cNvPr>
          <p:cNvSpPr/>
          <p:nvPr/>
        </p:nvSpPr>
        <p:spPr>
          <a:xfrm>
            <a:off x="702957" y="3379060"/>
            <a:ext cx="1822358" cy="461665"/>
          </a:xfrm>
          <a:prstGeom prst="rect">
            <a:avLst/>
          </a:prstGeom>
        </p:spPr>
        <p:txBody>
          <a:bodyPr wrap="none">
            <a:spAutoFit/>
          </a:bodyPr>
          <a:lstStyle/>
          <a:p>
            <a:pPr marL="342900" indent="-342900">
              <a:buClrTx/>
              <a:buFont typeface="Wingdings" panose="05000000000000000000" pitchFamily="2" charset="2"/>
              <a:buChar char="v"/>
            </a:pPr>
            <a:r>
              <a:rPr lang="en-US" sz="2400" kern="1200" dirty="0" err="1">
                <a:solidFill>
                  <a:srgbClr val="2B91AF"/>
                </a:solidFill>
                <a:latin typeface="Cambria" panose="02040503050406030204" pitchFamily="18" charset="0"/>
                <a:ea typeface="+mn-ea"/>
                <a:cs typeface="+mn-cs"/>
              </a:rPr>
              <a:t>TreeNode</a:t>
            </a:r>
            <a:endParaRPr lang="en-US" sz="2400" kern="1200" dirty="0">
              <a:solidFill>
                <a:srgbClr val="2B91AF"/>
              </a:solidFill>
              <a:latin typeface="Cambria" panose="02040503050406030204" pitchFamily="18" charset="0"/>
              <a:ea typeface="+mn-ea"/>
              <a:cs typeface="+mn-cs"/>
            </a:endParaRPr>
          </a:p>
        </p:txBody>
      </p:sp>
      <p:sp>
        <p:nvSpPr>
          <p:cNvPr id="11" name="Rectangle 10">
            <a:extLst>
              <a:ext uri="{FF2B5EF4-FFF2-40B4-BE49-F238E27FC236}">
                <a16:creationId xmlns:a16="http://schemas.microsoft.com/office/drawing/2014/main" id="{457D4B4D-89F9-6D43-D49C-CDF7F70F42E5}"/>
              </a:ext>
            </a:extLst>
          </p:cNvPr>
          <p:cNvSpPr/>
          <p:nvPr/>
        </p:nvSpPr>
        <p:spPr>
          <a:xfrm>
            <a:off x="1644535" y="2131098"/>
            <a:ext cx="1732782" cy="461665"/>
          </a:xfrm>
          <a:prstGeom prst="rect">
            <a:avLst/>
          </a:prstGeom>
        </p:spPr>
        <p:txBody>
          <a:bodyPr wrap="none">
            <a:spAutoFit/>
          </a:bodyPr>
          <a:lstStyle/>
          <a:p>
            <a:pPr>
              <a:buClrTx/>
              <a:buFontTx/>
              <a:buNone/>
            </a:pPr>
            <a:r>
              <a:rPr lang="en-US" sz="2400" kern="1200" dirty="0" err="1">
                <a:solidFill>
                  <a:prstClr val="black"/>
                </a:solidFill>
                <a:latin typeface="Cambria" panose="02040503050406030204" pitchFamily="18" charset="0"/>
                <a:ea typeface="+mn-ea"/>
                <a:cs typeface="+mn-cs"/>
              </a:rPr>
              <a:t>ImageIndex</a:t>
            </a:r>
            <a:endParaRPr lang="en-US" sz="2400" kern="1200" dirty="0">
              <a:solidFill>
                <a:prstClr val="black"/>
              </a:solidFill>
              <a:latin typeface="Cambria" panose="02040503050406030204" pitchFamily="18" charset="0"/>
              <a:ea typeface="+mn-ea"/>
              <a:cs typeface="+mn-cs"/>
            </a:endParaRPr>
          </a:p>
        </p:txBody>
      </p:sp>
      <p:sp>
        <p:nvSpPr>
          <p:cNvPr id="12" name="Rectangle 11">
            <a:extLst>
              <a:ext uri="{FF2B5EF4-FFF2-40B4-BE49-F238E27FC236}">
                <a16:creationId xmlns:a16="http://schemas.microsoft.com/office/drawing/2014/main" id="{06695733-44B4-C00B-04B4-B459642DD234}"/>
              </a:ext>
            </a:extLst>
          </p:cNvPr>
          <p:cNvSpPr/>
          <p:nvPr/>
        </p:nvSpPr>
        <p:spPr>
          <a:xfrm>
            <a:off x="1644535" y="2643162"/>
            <a:ext cx="2829749" cy="461665"/>
          </a:xfrm>
          <a:prstGeom prst="rect">
            <a:avLst/>
          </a:prstGeom>
        </p:spPr>
        <p:txBody>
          <a:bodyPr wrap="none">
            <a:spAutoFit/>
          </a:bodyPr>
          <a:lstStyle/>
          <a:p>
            <a:pPr>
              <a:buClrTx/>
              <a:buFontTx/>
              <a:buNone/>
            </a:pPr>
            <a:r>
              <a:rPr lang="en-US" sz="2400" kern="1200" dirty="0" err="1">
                <a:solidFill>
                  <a:prstClr val="black"/>
                </a:solidFill>
                <a:latin typeface="Cambria" panose="02040503050406030204" pitchFamily="18" charset="0"/>
                <a:ea typeface="+mn-ea"/>
                <a:cs typeface="+mn-cs"/>
              </a:rPr>
              <a:t>SelectedImageIndex</a:t>
            </a:r>
            <a:endParaRPr lang="en-US" sz="2400" kern="1200" dirty="0">
              <a:solidFill>
                <a:prstClr val="black"/>
              </a:solidFill>
              <a:latin typeface="Cambria" panose="02040503050406030204" pitchFamily="18" charset="0"/>
              <a:ea typeface="+mn-ea"/>
              <a:cs typeface="+mn-cs"/>
            </a:endParaRPr>
          </a:p>
        </p:txBody>
      </p:sp>
      <p:sp>
        <p:nvSpPr>
          <p:cNvPr id="13" name="Rectangle 12">
            <a:extLst>
              <a:ext uri="{FF2B5EF4-FFF2-40B4-BE49-F238E27FC236}">
                <a16:creationId xmlns:a16="http://schemas.microsoft.com/office/drawing/2014/main" id="{F6F0E072-47F2-1B82-B621-FC2023D96DC9}"/>
              </a:ext>
            </a:extLst>
          </p:cNvPr>
          <p:cNvSpPr/>
          <p:nvPr/>
        </p:nvSpPr>
        <p:spPr>
          <a:xfrm>
            <a:off x="653767" y="4799999"/>
            <a:ext cx="1518364" cy="461665"/>
          </a:xfrm>
          <a:prstGeom prst="rect">
            <a:avLst/>
          </a:prstGeom>
        </p:spPr>
        <p:txBody>
          <a:bodyPr wrap="none">
            <a:spAutoFit/>
          </a:bodyPr>
          <a:lstStyle/>
          <a:p>
            <a:pPr marL="457200" indent="-457200">
              <a:buClrTx/>
              <a:buFont typeface="Wingdings" panose="05000000000000000000" pitchFamily="2" charset="2"/>
              <a:buChar char="v"/>
            </a:pPr>
            <a:r>
              <a:rPr lang="en-US" sz="2400" b="1" kern="1200" dirty="0">
                <a:solidFill>
                  <a:srgbClr val="FF0000"/>
                </a:solidFill>
                <a:latin typeface="Cambria" panose="02040503050406030204" pitchFamily="18" charset="0"/>
                <a:ea typeface="+mn-ea"/>
                <a:cs typeface="+mn-cs"/>
              </a:rPr>
              <a:t>Nodes</a:t>
            </a:r>
          </a:p>
        </p:txBody>
      </p:sp>
      <p:sp>
        <p:nvSpPr>
          <p:cNvPr id="14" name="Rectangle 13">
            <a:extLst>
              <a:ext uri="{FF2B5EF4-FFF2-40B4-BE49-F238E27FC236}">
                <a16:creationId xmlns:a16="http://schemas.microsoft.com/office/drawing/2014/main" id="{5E8C0C45-4076-8E7F-5DE0-BE096A3D2A40}"/>
              </a:ext>
            </a:extLst>
          </p:cNvPr>
          <p:cNvSpPr/>
          <p:nvPr/>
        </p:nvSpPr>
        <p:spPr>
          <a:xfrm>
            <a:off x="2406057" y="5221646"/>
            <a:ext cx="1306704" cy="461665"/>
          </a:xfrm>
          <a:prstGeom prst="rect">
            <a:avLst/>
          </a:prstGeom>
        </p:spPr>
        <p:txBody>
          <a:bodyPr wrap="none">
            <a:spAutoFit/>
          </a:bodyPr>
          <a:lstStyle/>
          <a:p>
            <a:pPr>
              <a:buClrTx/>
              <a:buFontTx/>
              <a:buNone/>
            </a:pPr>
            <a:r>
              <a:rPr lang="en-US" sz="2400" b="1" kern="1200" dirty="0">
                <a:solidFill>
                  <a:srgbClr val="FF0000"/>
                </a:solidFill>
                <a:latin typeface="Cambria" panose="02040503050406030204" pitchFamily="18" charset="0"/>
                <a:ea typeface="+mn-ea"/>
                <a:cs typeface="+mn-cs"/>
              </a:rPr>
              <a:t>Remove</a:t>
            </a:r>
          </a:p>
        </p:txBody>
      </p:sp>
      <p:sp>
        <p:nvSpPr>
          <p:cNvPr id="15" name="Rectangle 14">
            <a:extLst>
              <a:ext uri="{FF2B5EF4-FFF2-40B4-BE49-F238E27FC236}">
                <a16:creationId xmlns:a16="http://schemas.microsoft.com/office/drawing/2014/main" id="{164655F9-4AB2-90D3-4125-502F7FEA1863}"/>
              </a:ext>
            </a:extLst>
          </p:cNvPr>
          <p:cNvSpPr/>
          <p:nvPr/>
        </p:nvSpPr>
        <p:spPr>
          <a:xfrm>
            <a:off x="2510926" y="4476427"/>
            <a:ext cx="749821" cy="461665"/>
          </a:xfrm>
          <a:prstGeom prst="rect">
            <a:avLst/>
          </a:prstGeom>
        </p:spPr>
        <p:txBody>
          <a:bodyPr wrap="none">
            <a:spAutoFit/>
          </a:bodyPr>
          <a:lstStyle/>
          <a:p>
            <a:pPr>
              <a:buClrTx/>
              <a:buFontTx/>
              <a:buNone/>
            </a:pPr>
            <a:r>
              <a:rPr lang="en-US" sz="2400" b="1" kern="1200" dirty="0">
                <a:solidFill>
                  <a:srgbClr val="FF0000"/>
                </a:solidFill>
                <a:latin typeface="Cambria" panose="02040503050406030204" pitchFamily="18" charset="0"/>
                <a:ea typeface="+mn-ea"/>
                <a:cs typeface="+mn-cs"/>
              </a:rPr>
              <a:t>Add</a:t>
            </a:r>
          </a:p>
        </p:txBody>
      </p:sp>
      <p:sp>
        <p:nvSpPr>
          <p:cNvPr id="16" name="Rectangle 15">
            <a:extLst>
              <a:ext uri="{FF2B5EF4-FFF2-40B4-BE49-F238E27FC236}">
                <a16:creationId xmlns:a16="http://schemas.microsoft.com/office/drawing/2014/main" id="{5253819B-4BE4-8209-E89D-2D4C1606CEBE}"/>
              </a:ext>
            </a:extLst>
          </p:cNvPr>
          <p:cNvSpPr/>
          <p:nvPr/>
        </p:nvSpPr>
        <p:spPr>
          <a:xfrm>
            <a:off x="4214247" y="4670151"/>
            <a:ext cx="2710950" cy="830997"/>
          </a:xfrm>
          <a:prstGeom prst="rect">
            <a:avLst/>
          </a:prstGeom>
        </p:spPr>
        <p:txBody>
          <a:bodyPr wrap="square">
            <a:spAutoFit/>
          </a:bodyPr>
          <a:lstStyle/>
          <a:p>
            <a:pPr>
              <a:buClrTx/>
              <a:buFontTx/>
              <a:buNone/>
            </a:pPr>
            <a:r>
              <a:rPr lang="en-US" sz="2400" b="1" kern="1200" dirty="0">
                <a:solidFill>
                  <a:srgbClr val="1F497D">
                    <a:lumMod val="75000"/>
                  </a:srgbClr>
                </a:solidFill>
                <a:latin typeface="Cambria" panose="02040503050406030204" pitchFamily="18" charset="0"/>
                <a:ea typeface="+mn-ea"/>
                <a:cs typeface="+mn-cs"/>
              </a:rPr>
              <a:t>Expand</a:t>
            </a:r>
          </a:p>
          <a:p>
            <a:pPr>
              <a:buClrTx/>
              <a:buFontTx/>
              <a:buNone/>
            </a:pPr>
            <a:r>
              <a:rPr lang="en-US" sz="2400" b="1" kern="1200" dirty="0">
                <a:solidFill>
                  <a:srgbClr val="1F497D">
                    <a:lumMod val="75000"/>
                  </a:srgbClr>
                </a:solidFill>
                <a:latin typeface="Cambria" panose="02040503050406030204" pitchFamily="18" charset="0"/>
                <a:ea typeface="+mn-ea"/>
                <a:cs typeface="+mn-cs"/>
              </a:rPr>
              <a:t>Collapse</a:t>
            </a:r>
          </a:p>
        </p:txBody>
      </p:sp>
      <p:sp>
        <p:nvSpPr>
          <p:cNvPr id="17" name="Rectangle 16">
            <a:extLst>
              <a:ext uri="{FF2B5EF4-FFF2-40B4-BE49-F238E27FC236}">
                <a16:creationId xmlns:a16="http://schemas.microsoft.com/office/drawing/2014/main" id="{10A30475-361E-FE62-8879-DE1DD1FBCC0E}"/>
              </a:ext>
            </a:extLst>
          </p:cNvPr>
          <p:cNvSpPr/>
          <p:nvPr/>
        </p:nvSpPr>
        <p:spPr>
          <a:xfrm>
            <a:off x="622868" y="883334"/>
            <a:ext cx="1298753" cy="461665"/>
          </a:xfrm>
          <a:prstGeom prst="rect">
            <a:avLst/>
          </a:prstGeom>
        </p:spPr>
        <p:txBody>
          <a:bodyPr wrap="none">
            <a:spAutoFit/>
          </a:bodyPr>
          <a:lstStyle/>
          <a:p>
            <a:pPr marL="342900" indent="-342900">
              <a:buClrTx/>
              <a:buFont typeface="Wingdings" panose="05000000000000000000" pitchFamily="2" charset="2"/>
              <a:buChar char="v"/>
            </a:pPr>
            <a:r>
              <a:rPr lang="en-US" sz="2400" kern="1200">
                <a:solidFill>
                  <a:prstClr val="black"/>
                </a:solidFill>
                <a:latin typeface="Cambria" panose="02040503050406030204" pitchFamily="18" charset="0"/>
                <a:ea typeface="+mn-ea"/>
                <a:cs typeface="+mn-cs"/>
              </a:rPr>
              <a:t>Name</a:t>
            </a:r>
            <a:endParaRPr lang="en-US" sz="2400" kern="1200" dirty="0">
              <a:solidFill>
                <a:prstClr val="black"/>
              </a:solidFill>
              <a:latin typeface="Cambria" panose="02040503050406030204" pitchFamily="18" charset="0"/>
              <a:ea typeface="+mn-ea"/>
              <a:cs typeface="+mn-cs"/>
            </a:endParaRPr>
          </a:p>
        </p:txBody>
      </p:sp>
    </p:spTree>
    <p:extLst>
      <p:ext uri="{BB962C8B-B14F-4D97-AF65-F5344CB8AC3E}">
        <p14:creationId xmlns:p14="http://schemas.microsoft.com/office/powerpoint/2010/main" val="14188288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BC94603D-9D67-5AEE-BE9C-0A3A42B12A85}"/>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1A5BC478-D891-0100-FC8F-52C8C723775D}"/>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FC2F9CF5-AD4B-7BC6-3CBA-2CA8E6627716}"/>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51</a:t>
            </a:fld>
            <a:endParaRPr/>
          </a:p>
        </p:txBody>
      </p:sp>
      <p:grpSp>
        <p:nvGrpSpPr>
          <p:cNvPr id="2" name="Group 1">
            <a:extLst>
              <a:ext uri="{FF2B5EF4-FFF2-40B4-BE49-F238E27FC236}">
                <a16:creationId xmlns:a16="http://schemas.microsoft.com/office/drawing/2014/main" id="{2FDA6DDE-0540-C842-4462-8B2B4FD113D0}"/>
              </a:ext>
            </a:extLst>
          </p:cNvPr>
          <p:cNvGrpSpPr/>
          <p:nvPr/>
        </p:nvGrpSpPr>
        <p:grpSpPr>
          <a:xfrm>
            <a:off x="227308" y="248834"/>
            <a:ext cx="6172200" cy="508000"/>
            <a:chOff x="789624" y="1191463"/>
            <a:chExt cx="6172200" cy="508000"/>
          </a:xfrm>
        </p:grpSpPr>
        <p:sp>
          <p:nvSpPr>
            <p:cNvPr id="3" name="AutoShape 52">
              <a:extLst>
                <a:ext uri="{FF2B5EF4-FFF2-40B4-BE49-F238E27FC236}">
                  <a16:creationId xmlns:a16="http://schemas.microsoft.com/office/drawing/2014/main" id="{ABF05B18-93DB-5785-405E-0F1151E2765B}"/>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buClrTx/>
                <a:buFontTx/>
                <a:buNone/>
              </a:pPr>
              <a:r>
                <a:rPr lang="en-US" sz="2400" kern="1200" dirty="0">
                  <a:solidFill>
                    <a:prstClr val="black"/>
                  </a:solidFill>
                  <a:latin typeface="Cambria" panose="02040503050406030204" pitchFamily="18" charset="0"/>
                  <a:ea typeface="+mn-ea"/>
                  <a:cs typeface="+mn-cs"/>
                </a:rPr>
                <a:t>Commonly used attributes</a:t>
              </a:r>
            </a:p>
          </p:txBody>
        </p:sp>
        <p:grpSp>
          <p:nvGrpSpPr>
            <p:cNvPr id="4" name="Group 17">
              <a:extLst>
                <a:ext uri="{FF2B5EF4-FFF2-40B4-BE49-F238E27FC236}">
                  <a16:creationId xmlns:a16="http://schemas.microsoft.com/office/drawing/2014/main" id="{3C728533-7EE1-3041-49AE-694AFD28A47C}"/>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ED88F94A-E5A7-3545-DCAC-285DE9FA1564}"/>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13591EA1-F147-D5CB-5B3B-0D1A85098742}"/>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DCE6B055-75B2-E2A7-C77A-C6BA5928F41E}"/>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41EE6A0A-5581-B89C-494B-368F9EC20866}"/>
              </a:ext>
            </a:extLst>
          </p:cNvPr>
          <p:cNvPicPr>
            <a:picLocks noChangeAspect="1"/>
          </p:cNvPicPr>
          <p:nvPr/>
        </p:nvPicPr>
        <p:blipFill>
          <a:blip r:embed="rId3"/>
          <a:stretch>
            <a:fillRect/>
          </a:stretch>
        </p:blipFill>
        <p:spPr>
          <a:xfrm>
            <a:off x="1294108" y="1290234"/>
            <a:ext cx="5829300" cy="3914775"/>
          </a:xfrm>
          <a:prstGeom prst="rect">
            <a:avLst/>
          </a:prstGeom>
        </p:spPr>
      </p:pic>
      <p:cxnSp>
        <p:nvCxnSpPr>
          <p:cNvPr id="9" name="Straight Arrow Connector 8">
            <a:extLst>
              <a:ext uri="{FF2B5EF4-FFF2-40B4-BE49-F238E27FC236}">
                <a16:creationId xmlns:a16="http://schemas.microsoft.com/office/drawing/2014/main" id="{6B05FC55-4CAB-B526-59A6-1EEE9CA0D9A6}"/>
              </a:ext>
            </a:extLst>
          </p:cNvPr>
          <p:cNvCxnSpPr/>
          <p:nvPr/>
        </p:nvCxnSpPr>
        <p:spPr>
          <a:xfrm flipH="1">
            <a:off x="6932908" y="3652434"/>
            <a:ext cx="762000" cy="609600"/>
          </a:xfrm>
          <a:prstGeom prst="straightConnector1">
            <a:avLst/>
          </a:prstGeom>
          <a:noFill/>
          <a:ln w="38100" cap="flat" cmpd="sng" algn="ctr">
            <a:solidFill>
              <a:srgbClr val="FF0000"/>
            </a:solidFill>
            <a:prstDash val="solid"/>
            <a:tailEnd type="triangle"/>
          </a:ln>
          <a:effectLst/>
        </p:spPr>
      </p:cxnSp>
    </p:spTree>
    <p:extLst>
      <p:ext uri="{BB962C8B-B14F-4D97-AF65-F5344CB8AC3E}">
        <p14:creationId xmlns:p14="http://schemas.microsoft.com/office/powerpoint/2010/main" val="6137972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72EA15A6-65C2-F669-65D1-5341FDBCED4B}"/>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9CC8F86E-6388-E3F0-65C0-A79594BECA21}"/>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94AE5E5A-738D-1DF8-AD45-9062F5755485}"/>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52</a:t>
            </a:fld>
            <a:endParaRPr/>
          </a:p>
        </p:txBody>
      </p:sp>
      <p:pic>
        <p:nvPicPr>
          <p:cNvPr id="2" name="Picture 1">
            <a:extLst>
              <a:ext uri="{FF2B5EF4-FFF2-40B4-BE49-F238E27FC236}">
                <a16:creationId xmlns:a16="http://schemas.microsoft.com/office/drawing/2014/main" id="{D00A823B-6089-1239-3188-6F71DABBE215}"/>
              </a:ext>
            </a:extLst>
          </p:cNvPr>
          <p:cNvPicPr>
            <a:picLocks noChangeAspect="1"/>
          </p:cNvPicPr>
          <p:nvPr/>
        </p:nvPicPr>
        <p:blipFill>
          <a:blip r:embed="rId3"/>
          <a:stretch>
            <a:fillRect/>
          </a:stretch>
        </p:blipFill>
        <p:spPr>
          <a:xfrm>
            <a:off x="4631410" y="1033279"/>
            <a:ext cx="5791200" cy="3500938"/>
          </a:xfrm>
          <a:prstGeom prst="rect">
            <a:avLst/>
          </a:prstGeom>
        </p:spPr>
      </p:pic>
      <p:pic>
        <p:nvPicPr>
          <p:cNvPr id="3" name="Picture 2">
            <a:extLst>
              <a:ext uri="{FF2B5EF4-FFF2-40B4-BE49-F238E27FC236}">
                <a16:creationId xmlns:a16="http://schemas.microsoft.com/office/drawing/2014/main" id="{B769D96D-27DC-71C3-46E6-9111AF53D28D}"/>
              </a:ext>
            </a:extLst>
          </p:cNvPr>
          <p:cNvPicPr>
            <a:picLocks noChangeAspect="1"/>
          </p:cNvPicPr>
          <p:nvPr/>
        </p:nvPicPr>
        <p:blipFill>
          <a:blip r:embed="rId4"/>
          <a:stretch>
            <a:fillRect/>
          </a:stretch>
        </p:blipFill>
        <p:spPr>
          <a:xfrm>
            <a:off x="386331" y="1024180"/>
            <a:ext cx="2847975" cy="2695575"/>
          </a:xfrm>
          <a:prstGeom prst="rect">
            <a:avLst/>
          </a:prstGeom>
        </p:spPr>
      </p:pic>
      <p:cxnSp>
        <p:nvCxnSpPr>
          <p:cNvPr id="4" name="Straight Arrow Connector 3">
            <a:extLst>
              <a:ext uri="{FF2B5EF4-FFF2-40B4-BE49-F238E27FC236}">
                <a16:creationId xmlns:a16="http://schemas.microsoft.com/office/drawing/2014/main" id="{893A08F5-53F6-5F4E-5D43-4AFA01626FA3}"/>
              </a:ext>
            </a:extLst>
          </p:cNvPr>
          <p:cNvCxnSpPr/>
          <p:nvPr/>
        </p:nvCxnSpPr>
        <p:spPr>
          <a:xfrm flipH="1">
            <a:off x="5393410" y="3334068"/>
            <a:ext cx="381000" cy="685800"/>
          </a:xfrm>
          <a:prstGeom prst="straightConnector1">
            <a:avLst/>
          </a:prstGeom>
          <a:noFill/>
          <a:ln w="9525" cap="flat" cmpd="sng" algn="ctr">
            <a:solidFill>
              <a:srgbClr val="FF0000"/>
            </a:solidFill>
            <a:prstDash val="solid"/>
            <a:tailEnd type="triangle"/>
          </a:ln>
          <a:effectLst/>
        </p:spPr>
      </p:cxnSp>
      <p:cxnSp>
        <p:nvCxnSpPr>
          <p:cNvPr id="5" name="Straight Arrow Connector 4">
            <a:extLst>
              <a:ext uri="{FF2B5EF4-FFF2-40B4-BE49-F238E27FC236}">
                <a16:creationId xmlns:a16="http://schemas.microsoft.com/office/drawing/2014/main" id="{88CE4D9C-C166-68BA-0D50-69BDAC61C6F8}"/>
              </a:ext>
            </a:extLst>
          </p:cNvPr>
          <p:cNvCxnSpPr/>
          <p:nvPr/>
        </p:nvCxnSpPr>
        <p:spPr>
          <a:xfrm flipH="1">
            <a:off x="6536410" y="3638868"/>
            <a:ext cx="304800" cy="381000"/>
          </a:xfrm>
          <a:prstGeom prst="straightConnector1">
            <a:avLst/>
          </a:prstGeom>
          <a:noFill/>
          <a:ln w="9525" cap="flat" cmpd="sng" algn="ctr">
            <a:solidFill>
              <a:srgbClr val="FF0000"/>
            </a:solidFill>
            <a:prstDash val="solid"/>
            <a:tailEnd type="triangle"/>
          </a:ln>
          <a:effectLst/>
        </p:spPr>
      </p:cxnSp>
      <p:grpSp>
        <p:nvGrpSpPr>
          <p:cNvPr id="6" name="Group 5">
            <a:extLst>
              <a:ext uri="{FF2B5EF4-FFF2-40B4-BE49-F238E27FC236}">
                <a16:creationId xmlns:a16="http://schemas.microsoft.com/office/drawing/2014/main" id="{16B71F7F-14D5-DB7D-1172-D6EAC35C64B6}"/>
              </a:ext>
            </a:extLst>
          </p:cNvPr>
          <p:cNvGrpSpPr/>
          <p:nvPr/>
        </p:nvGrpSpPr>
        <p:grpSpPr>
          <a:xfrm>
            <a:off x="211810" y="287580"/>
            <a:ext cx="6172200" cy="508000"/>
            <a:chOff x="789624" y="1191463"/>
            <a:chExt cx="6172200" cy="508000"/>
          </a:xfrm>
        </p:grpSpPr>
        <p:sp>
          <p:nvSpPr>
            <p:cNvPr id="7" name="AutoShape 52">
              <a:extLst>
                <a:ext uri="{FF2B5EF4-FFF2-40B4-BE49-F238E27FC236}">
                  <a16:creationId xmlns:a16="http://schemas.microsoft.com/office/drawing/2014/main" id="{03E88142-98E3-EAAB-5572-21E92444A1FA}"/>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buClrTx/>
                <a:buFontTx/>
                <a:buNone/>
              </a:pPr>
              <a:r>
                <a:rPr lang="en-US" sz="2400" kern="1200" dirty="0">
                  <a:solidFill>
                    <a:prstClr val="black"/>
                  </a:solidFill>
                  <a:latin typeface="Cambria" panose="02040503050406030204" pitchFamily="18" charset="0"/>
                  <a:ea typeface="+mn-ea"/>
                  <a:cs typeface="+mn-cs"/>
                </a:rPr>
                <a:t>Commonly used attributes</a:t>
              </a:r>
            </a:p>
          </p:txBody>
        </p:sp>
        <p:grpSp>
          <p:nvGrpSpPr>
            <p:cNvPr id="8" name="Group 17">
              <a:extLst>
                <a:ext uri="{FF2B5EF4-FFF2-40B4-BE49-F238E27FC236}">
                  <a16:creationId xmlns:a16="http://schemas.microsoft.com/office/drawing/2014/main" id="{9BB28072-2FB8-B6E6-E6D7-8BA09B39C536}"/>
                </a:ext>
              </a:extLst>
            </p:cNvPr>
            <p:cNvGrpSpPr>
              <a:grpSpLocks/>
            </p:cNvGrpSpPr>
            <p:nvPr/>
          </p:nvGrpSpPr>
          <p:grpSpPr bwMode="auto">
            <a:xfrm>
              <a:off x="789624" y="1295400"/>
              <a:ext cx="353376" cy="272472"/>
              <a:chOff x="1110" y="2656"/>
              <a:chExt cx="1549" cy="1351"/>
            </a:xfrm>
          </p:grpSpPr>
          <p:sp>
            <p:nvSpPr>
              <p:cNvPr id="9" name="AutoShape 18">
                <a:extLst>
                  <a:ext uri="{FF2B5EF4-FFF2-40B4-BE49-F238E27FC236}">
                    <a16:creationId xmlns:a16="http://schemas.microsoft.com/office/drawing/2014/main" id="{BB602183-F939-98CE-D682-6F4BA89DC269}"/>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10" name="AutoShape 19">
                <a:extLst>
                  <a:ext uri="{FF2B5EF4-FFF2-40B4-BE49-F238E27FC236}">
                    <a16:creationId xmlns:a16="http://schemas.microsoft.com/office/drawing/2014/main" id="{FB704618-90EF-D51D-EC43-958C92936597}"/>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11" name="AutoShape 20">
                <a:extLst>
                  <a:ext uri="{FF2B5EF4-FFF2-40B4-BE49-F238E27FC236}">
                    <a16:creationId xmlns:a16="http://schemas.microsoft.com/office/drawing/2014/main" id="{BAA54814-98F9-19B4-868C-262560844933}"/>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Tree>
    <p:extLst>
      <p:ext uri="{BB962C8B-B14F-4D97-AF65-F5344CB8AC3E}">
        <p14:creationId xmlns:p14="http://schemas.microsoft.com/office/powerpoint/2010/main" val="5276131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30A6AF95-B04F-EC1C-7876-F0DF79891BD9}"/>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809CEE6C-B31C-3DCD-49E2-5C99B9A702DE}"/>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BF4156C0-1829-E792-11EC-904A30CD1FB6}"/>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53</a:t>
            </a:fld>
            <a:endParaRPr/>
          </a:p>
        </p:txBody>
      </p:sp>
      <p:grpSp>
        <p:nvGrpSpPr>
          <p:cNvPr id="2" name="Group 1">
            <a:extLst>
              <a:ext uri="{FF2B5EF4-FFF2-40B4-BE49-F238E27FC236}">
                <a16:creationId xmlns:a16="http://schemas.microsoft.com/office/drawing/2014/main" id="{0A98F89C-C7A5-F73B-2441-67F4DA462F7A}"/>
              </a:ext>
            </a:extLst>
          </p:cNvPr>
          <p:cNvGrpSpPr/>
          <p:nvPr/>
        </p:nvGrpSpPr>
        <p:grpSpPr>
          <a:xfrm>
            <a:off x="273803" y="295329"/>
            <a:ext cx="6172200" cy="508000"/>
            <a:chOff x="789624" y="1191463"/>
            <a:chExt cx="6172200" cy="508000"/>
          </a:xfrm>
        </p:grpSpPr>
        <p:sp>
          <p:nvSpPr>
            <p:cNvPr id="3" name="AutoShape 52">
              <a:extLst>
                <a:ext uri="{FF2B5EF4-FFF2-40B4-BE49-F238E27FC236}">
                  <a16:creationId xmlns:a16="http://schemas.microsoft.com/office/drawing/2014/main" id="{197DDB25-77CB-E22A-03DC-275CEBCAAF08}"/>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buClrTx/>
                <a:buFontTx/>
                <a:buNone/>
              </a:pPr>
              <a:r>
                <a:rPr lang="en-US" sz="2400" kern="1200" dirty="0">
                  <a:solidFill>
                    <a:prstClr val="black"/>
                  </a:solidFill>
                  <a:latin typeface="Cambria" panose="02040503050406030204" pitchFamily="18" charset="0"/>
                  <a:ea typeface="+mn-ea"/>
                  <a:cs typeface="+mn-cs"/>
                </a:rPr>
                <a:t>How to display data on </a:t>
              </a:r>
              <a:r>
                <a:rPr lang="en-US" sz="2400" kern="1200" dirty="0" err="1">
                  <a:solidFill>
                    <a:prstClr val="black"/>
                  </a:solidFill>
                  <a:latin typeface="Cambria" panose="02040503050406030204" pitchFamily="18" charset="0"/>
                  <a:ea typeface="+mn-ea"/>
                  <a:cs typeface="+mn-cs"/>
                </a:rPr>
                <a:t>TreeView</a:t>
              </a:r>
              <a:endParaRPr lang="en-US" sz="2400"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38B181E3-CBB1-4DE8-841A-CD5B43429B44}"/>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FD2E1ACC-7C77-BB49-7232-D80C20948E1C}"/>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BD894F2F-6A2B-C81C-D504-AE172861584C}"/>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A7260BE1-8BC5-35E0-F0A6-60461E2F44C5}"/>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709ECC17-5272-1679-A09C-F8DB8B156499}"/>
              </a:ext>
            </a:extLst>
          </p:cNvPr>
          <p:cNvSpPr/>
          <p:nvPr/>
        </p:nvSpPr>
        <p:spPr>
          <a:xfrm>
            <a:off x="294335" y="907266"/>
            <a:ext cx="8664680" cy="1938992"/>
          </a:xfrm>
          <a:prstGeom prst="rect">
            <a:avLst/>
          </a:prstGeom>
        </p:spPr>
        <p:txBody>
          <a:bodyPr wrap="square">
            <a:spAutoFit/>
          </a:bodyPr>
          <a:lstStyle/>
          <a:p>
            <a:pPr>
              <a:buClrTx/>
              <a:buFontTx/>
              <a:buNone/>
            </a:pPr>
            <a:r>
              <a:rPr lang="en-US" sz="2400" kern="1200">
                <a:solidFill>
                  <a:prstClr val="black"/>
                </a:solidFill>
                <a:latin typeface="Consolas"/>
                <a:ea typeface="+mn-ea"/>
                <a:cs typeface="+mn-cs"/>
              </a:rPr>
              <a:t>tvSample.Nodes.Clear();</a:t>
            </a:r>
          </a:p>
          <a:p>
            <a:pPr>
              <a:buClrTx/>
              <a:buFontTx/>
              <a:buNone/>
            </a:pPr>
            <a:r>
              <a:rPr lang="en-US" sz="2400" kern="1200">
                <a:solidFill>
                  <a:srgbClr val="2B91AF"/>
                </a:solidFill>
                <a:latin typeface="Consolas"/>
                <a:ea typeface="+mn-ea"/>
                <a:cs typeface="+mn-cs"/>
              </a:rPr>
              <a:t>TreeNode</a:t>
            </a:r>
            <a:r>
              <a:rPr lang="en-US" sz="2400" kern="1200">
                <a:solidFill>
                  <a:prstClr val="black"/>
                </a:solidFill>
                <a:latin typeface="Consolas"/>
                <a:ea typeface="+mn-ea"/>
                <a:cs typeface="+mn-cs"/>
              </a:rPr>
              <a:t> rootNode = </a:t>
            </a:r>
            <a:r>
              <a:rPr lang="en-US" sz="2400" kern="1200">
                <a:solidFill>
                  <a:srgbClr val="0000FF"/>
                </a:solidFill>
                <a:latin typeface="Consolas"/>
                <a:ea typeface="+mn-ea"/>
                <a:cs typeface="+mn-cs"/>
              </a:rPr>
              <a:t>new</a:t>
            </a:r>
            <a:r>
              <a:rPr lang="en-US" sz="2400" kern="1200">
                <a:solidFill>
                  <a:prstClr val="black"/>
                </a:solidFill>
                <a:latin typeface="Consolas"/>
                <a:ea typeface="+mn-ea"/>
                <a:cs typeface="+mn-cs"/>
              </a:rPr>
              <a:t> </a:t>
            </a:r>
            <a:r>
              <a:rPr lang="en-US" sz="2400" kern="1200">
                <a:solidFill>
                  <a:srgbClr val="2B91AF"/>
                </a:solidFill>
                <a:latin typeface="Consolas"/>
                <a:ea typeface="+mn-ea"/>
                <a:cs typeface="+mn-cs"/>
              </a:rPr>
              <a:t>TreeNode</a:t>
            </a:r>
            <a:r>
              <a:rPr lang="en-US" sz="2400" kern="1200">
                <a:solidFill>
                  <a:prstClr val="black"/>
                </a:solidFill>
                <a:latin typeface="Consolas"/>
                <a:ea typeface="+mn-ea"/>
                <a:cs typeface="+mn-cs"/>
              </a:rPr>
              <a:t>(txtRoot.Text);</a:t>
            </a:r>
          </a:p>
          <a:p>
            <a:pPr>
              <a:buClrTx/>
              <a:buFontTx/>
              <a:buNone/>
            </a:pPr>
            <a:r>
              <a:rPr lang="en-US" sz="2400" kern="1200">
                <a:solidFill>
                  <a:prstClr val="black"/>
                </a:solidFill>
                <a:latin typeface="Consolas"/>
                <a:ea typeface="+mn-ea"/>
                <a:cs typeface="+mn-cs"/>
              </a:rPr>
              <a:t>rootNode.ImageIndex = </a:t>
            </a:r>
            <a:r>
              <a:rPr lang="en-US" sz="2400" kern="1200">
                <a:solidFill>
                  <a:srgbClr val="2B91AF"/>
                </a:solidFill>
                <a:latin typeface="Consolas"/>
                <a:ea typeface="+mn-ea"/>
                <a:cs typeface="+mn-cs"/>
              </a:rPr>
              <a:t>0</a:t>
            </a:r>
            <a:endParaRPr lang="en-US" sz="2400" kern="1200">
              <a:solidFill>
                <a:prstClr val="black"/>
              </a:solidFill>
              <a:latin typeface="Consolas"/>
              <a:ea typeface="+mn-ea"/>
              <a:cs typeface="+mn-cs"/>
            </a:endParaRPr>
          </a:p>
          <a:p>
            <a:pPr>
              <a:buClrTx/>
              <a:buFontTx/>
              <a:buNone/>
            </a:pPr>
            <a:r>
              <a:rPr lang="en-US" sz="2400" kern="1200">
                <a:solidFill>
                  <a:prstClr val="black"/>
                </a:solidFill>
                <a:latin typeface="Consolas"/>
                <a:ea typeface="+mn-ea"/>
                <a:cs typeface="+mn-cs"/>
              </a:rPr>
              <a:t>rootNode.SelectedImageIndex = rootNode.ImageIndex;         tvSample.Nodes.Add(rootNode);</a:t>
            </a:r>
            <a:endParaRPr lang="en-US" sz="2400" kern="1200">
              <a:solidFill>
                <a:prstClr val="black"/>
              </a:solidFill>
              <a:latin typeface="Calibri"/>
              <a:ea typeface="+mn-ea"/>
              <a:cs typeface="+mn-cs"/>
            </a:endParaRPr>
          </a:p>
        </p:txBody>
      </p:sp>
    </p:spTree>
    <p:extLst>
      <p:ext uri="{BB962C8B-B14F-4D97-AF65-F5344CB8AC3E}">
        <p14:creationId xmlns:p14="http://schemas.microsoft.com/office/powerpoint/2010/main" val="160851225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FFDD1AA1-5C4B-5EF4-D8C5-0A5B26F2B612}"/>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E97208CB-064B-8DCE-5146-3790A20013F4}"/>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4896F6C9-BC1E-A4FD-41B9-3AFDC1CD98AE}"/>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54</a:t>
            </a:fld>
            <a:endParaRPr/>
          </a:p>
        </p:txBody>
      </p:sp>
      <p:grpSp>
        <p:nvGrpSpPr>
          <p:cNvPr id="2" name="Group 1">
            <a:extLst>
              <a:ext uri="{FF2B5EF4-FFF2-40B4-BE49-F238E27FC236}">
                <a16:creationId xmlns:a16="http://schemas.microsoft.com/office/drawing/2014/main" id="{E4FA8B8C-759C-2CF5-13FE-C10C85638EF3}"/>
              </a:ext>
            </a:extLst>
          </p:cNvPr>
          <p:cNvGrpSpPr/>
          <p:nvPr/>
        </p:nvGrpSpPr>
        <p:grpSpPr>
          <a:xfrm>
            <a:off x="320299" y="357322"/>
            <a:ext cx="6172200" cy="508000"/>
            <a:chOff x="789624" y="1191463"/>
            <a:chExt cx="6172200" cy="508000"/>
          </a:xfrm>
        </p:grpSpPr>
        <p:sp>
          <p:nvSpPr>
            <p:cNvPr id="3" name="AutoShape 52">
              <a:extLst>
                <a:ext uri="{FF2B5EF4-FFF2-40B4-BE49-F238E27FC236}">
                  <a16:creationId xmlns:a16="http://schemas.microsoft.com/office/drawing/2014/main" id="{0B670A58-672F-C863-39B0-9D0203B00E6C}"/>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buClrTx/>
                <a:buFontTx/>
                <a:buNone/>
              </a:pPr>
              <a:r>
                <a:rPr lang="en-US" sz="2400" kern="1200" dirty="0">
                  <a:solidFill>
                    <a:prstClr val="black"/>
                  </a:solidFill>
                  <a:latin typeface="Cambria" panose="02040503050406030204" pitchFamily="18" charset="0"/>
                  <a:ea typeface="+mn-ea"/>
                  <a:cs typeface="+mn-cs"/>
                </a:rPr>
                <a:t>Handle events on </a:t>
              </a:r>
              <a:r>
                <a:rPr lang="en-US" sz="2400" kern="1200" dirty="0" err="1">
                  <a:solidFill>
                    <a:prstClr val="black"/>
                  </a:solidFill>
                  <a:latin typeface="Cambria" panose="02040503050406030204" pitchFamily="18" charset="0"/>
                  <a:ea typeface="+mn-ea"/>
                  <a:cs typeface="+mn-cs"/>
                </a:rPr>
                <a:t>TreeView</a:t>
              </a:r>
              <a:endParaRPr lang="en-US" sz="2400" kern="1200" dirty="0">
                <a:solidFill>
                  <a:prstClr val="black"/>
                </a:solidFill>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B7B1E2FF-8960-DBDF-E1FB-7C8F15782721}"/>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1DF67E30-B741-BE43-549D-AC1E1736B9EB}"/>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13765266-98D0-EDC3-6931-3825BB50045B}"/>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2E5AC3BA-E391-9655-5F5D-B7E7825B36D0}"/>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7DBCCF0A-C16E-CF65-7B2D-3F308BBD3171}"/>
              </a:ext>
            </a:extLst>
          </p:cNvPr>
          <p:cNvSpPr/>
          <p:nvPr/>
        </p:nvSpPr>
        <p:spPr>
          <a:xfrm>
            <a:off x="532647" y="1093922"/>
            <a:ext cx="11522452" cy="2246769"/>
          </a:xfrm>
          <a:prstGeom prst="rect">
            <a:avLst/>
          </a:prstGeom>
        </p:spPr>
        <p:txBody>
          <a:bodyPr wrap="square">
            <a:spAutoFit/>
          </a:bodyPr>
          <a:lstStyle/>
          <a:p>
            <a:pPr>
              <a:buClrTx/>
              <a:buFontTx/>
              <a:buNone/>
            </a:pPr>
            <a:r>
              <a:rPr lang="en-US" sz="2000" kern="1200" dirty="0">
                <a:highlight>
                  <a:srgbClr val="FFFFFF"/>
                </a:highlight>
                <a:latin typeface="Consolas" panose="020B0609020204030204" pitchFamily="49" charset="0"/>
                <a:ea typeface="+mn-ea"/>
                <a:cs typeface="+mn-cs"/>
              </a:rPr>
              <a:t> </a:t>
            </a:r>
            <a:r>
              <a:rPr lang="en-US" sz="2000" kern="1200" dirty="0">
                <a:solidFill>
                  <a:srgbClr val="0000FF"/>
                </a:solidFill>
                <a:highlight>
                  <a:srgbClr val="FFFFFF"/>
                </a:highlight>
                <a:latin typeface="Consolas" panose="020B0609020204030204" pitchFamily="49" charset="0"/>
                <a:ea typeface="+mn-ea"/>
                <a:cs typeface="+mn-cs"/>
              </a:rPr>
              <a:t>private</a:t>
            </a:r>
            <a:r>
              <a:rPr lang="en-US" sz="2000" kern="1200" dirty="0">
                <a:highlight>
                  <a:srgbClr val="FFFFFF"/>
                </a:highlight>
                <a:latin typeface="Consolas" panose="020B0609020204030204" pitchFamily="49" charset="0"/>
                <a:ea typeface="+mn-ea"/>
                <a:cs typeface="+mn-cs"/>
              </a:rPr>
              <a:t> </a:t>
            </a:r>
            <a:r>
              <a:rPr lang="en-US" sz="2000" kern="1200" dirty="0">
                <a:solidFill>
                  <a:srgbClr val="0000FF"/>
                </a:solidFill>
                <a:highlight>
                  <a:srgbClr val="FFFFFF"/>
                </a:highlight>
                <a:latin typeface="Consolas" panose="020B0609020204030204" pitchFamily="49" charset="0"/>
                <a:ea typeface="+mn-ea"/>
                <a:cs typeface="+mn-cs"/>
              </a:rPr>
              <a:t>void</a:t>
            </a:r>
            <a:r>
              <a:rPr lang="en-US" sz="2000" kern="1200" dirty="0">
                <a:highlight>
                  <a:srgbClr val="FFFFFF"/>
                </a:highlight>
                <a:latin typeface="Consolas" panose="020B0609020204030204" pitchFamily="49" charset="0"/>
                <a:ea typeface="+mn-ea"/>
                <a:cs typeface="+mn-cs"/>
              </a:rPr>
              <a:t> treeView1_AfterSelect(</a:t>
            </a:r>
            <a:r>
              <a:rPr lang="en-US" sz="2000" kern="1200" dirty="0">
                <a:solidFill>
                  <a:srgbClr val="0000FF"/>
                </a:solidFill>
                <a:highlight>
                  <a:srgbClr val="FFFFFF"/>
                </a:highlight>
                <a:latin typeface="Consolas" panose="020B0609020204030204" pitchFamily="49" charset="0"/>
                <a:ea typeface="+mn-ea"/>
                <a:cs typeface="+mn-cs"/>
              </a:rPr>
              <a:t>object</a:t>
            </a:r>
            <a:r>
              <a:rPr lang="en-US" sz="2000" kern="1200" dirty="0">
                <a:highlight>
                  <a:srgbClr val="FFFFFF"/>
                </a:highlight>
                <a:latin typeface="Consolas" panose="020B0609020204030204" pitchFamily="49" charset="0"/>
                <a:ea typeface="+mn-ea"/>
                <a:cs typeface="+mn-cs"/>
              </a:rPr>
              <a:t> sender, </a:t>
            </a:r>
            <a:r>
              <a:rPr lang="en-US" sz="2000" kern="1200" dirty="0" err="1">
                <a:solidFill>
                  <a:srgbClr val="2B91AF"/>
                </a:solidFill>
                <a:highlight>
                  <a:srgbClr val="FFFFFF"/>
                </a:highlight>
                <a:latin typeface="Consolas" panose="020B0609020204030204" pitchFamily="49" charset="0"/>
                <a:ea typeface="+mn-ea"/>
                <a:cs typeface="+mn-cs"/>
              </a:rPr>
              <a:t>TreeViewEventArgs</a:t>
            </a:r>
            <a:r>
              <a:rPr lang="en-US" sz="2000" kern="1200" dirty="0">
                <a:highlight>
                  <a:srgbClr val="FFFFFF"/>
                </a:highlight>
                <a:latin typeface="Consolas" panose="020B0609020204030204" pitchFamily="49" charset="0"/>
                <a:ea typeface="+mn-ea"/>
                <a:cs typeface="+mn-cs"/>
              </a:rPr>
              <a:t> e)</a:t>
            </a:r>
          </a:p>
          <a:p>
            <a:pPr>
              <a:buClrTx/>
              <a:buFontTx/>
              <a:buNone/>
            </a:pPr>
            <a:r>
              <a:rPr lang="en-US" sz="2000" kern="1200" dirty="0">
                <a:highlight>
                  <a:srgbClr val="FFFFFF"/>
                </a:highlight>
                <a:latin typeface="Consolas" panose="020B0609020204030204" pitchFamily="49" charset="0"/>
                <a:ea typeface="+mn-ea"/>
                <a:cs typeface="+mn-cs"/>
              </a:rPr>
              <a:t> {</a:t>
            </a:r>
          </a:p>
          <a:p>
            <a:pPr>
              <a:buClrTx/>
              <a:buFontTx/>
              <a:buNone/>
            </a:pPr>
            <a:r>
              <a:rPr lang="en-US" sz="2000" kern="1200" dirty="0">
                <a:highlight>
                  <a:srgbClr val="FFFFFF"/>
                </a:highlight>
                <a:latin typeface="Consolas" panose="020B0609020204030204" pitchFamily="49" charset="0"/>
                <a:ea typeface="+mn-ea"/>
                <a:cs typeface="+mn-cs"/>
              </a:rPr>
              <a:t>    </a:t>
            </a:r>
            <a:r>
              <a:rPr lang="en-US" sz="2000" kern="1200" dirty="0">
                <a:solidFill>
                  <a:srgbClr val="0000FF"/>
                </a:solidFill>
                <a:highlight>
                  <a:srgbClr val="FFFFFF"/>
                </a:highlight>
                <a:latin typeface="Consolas" panose="020B0609020204030204" pitchFamily="49" charset="0"/>
                <a:ea typeface="+mn-ea"/>
                <a:cs typeface="+mn-cs"/>
              </a:rPr>
              <a:t>if</a:t>
            </a:r>
            <a:r>
              <a:rPr lang="en-US" sz="2000" kern="1200" dirty="0">
                <a:highlight>
                  <a:srgbClr val="FFFFFF"/>
                </a:highlight>
                <a:latin typeface="Consolas" panose="020B0609020204030204" pitchFamily="49" charset="0"/>
                <a:ea typeface="+mn-ea"/>
                <a:cs typeface="+mn-cs"/>
              </a:rPr>
              <a:t>(</a:t>
            </a:r>
            <a:r>
              <a:rPr lang="en-US" sz="2000" kern="1200" dirty="0" err="1">
                <a:highlight>
                  <a:srgbClr val="FFFFFF"/>
                </a:highlight>
                <a:latin typeface="Consolas" panose="020B0609020204030204" pitchFamily="49" charset="0"/>
                <a:ea typeface="+mn-ea"/>
                <a:cs typeface="+mn-cs"/>
              </a:rPr>
              <a:t>e.Node</a:t>
            </a:r>
            <a:r>
              <a:rPr lang="en-US" sz="2000" kern="1200" dirty="0">
                <a:highlight>
                  <a:srgbClr val="FFFFFF"/>
                </a:highlight>
                <a:latin typeface="Consolas" panose="020B0609020204030204" pitchFamily="49" charset="0"/>
                <a:ea typeface="+mn-ea"/>
                <a:cs typeface="+mn-cs"/>
              </a:rPr>
              <a:t>!=</a:t>
            </a:r>
            <a:r>
              <a:rPr lang="en-US" sz="2000" kern="1200" dirty="0">
                <a:solidFill>
                  <a:srgbClr val="0000FF"/>
                </a:solidFill>
                <a:highlight>
                  <a:srgbClr val="FFFFFF"/>
                </a:highlight>
                <a:latin typeface="Consolas" panose="020B0609020204030204" pitchFamily="49" charset="0"/>
                <a:ea typeface="+mn-ea"/>
                <a:cs typeface="+mn-cs"/>
              </a:rPr>
              <a:t>null</a:t>
            </a:r>
            <a:r>
              <a:rPr lang="en-US" sz="2000" kern="1200" dirty="0">
                <a:highlight>
                  <a:srgbClr val="FFFFFF"/>
                </a:highlight>
                <a:latin typeface="Consolas" panose="020B0609020204030204" pitchFamily="49" charset="0"/>
                <a:ea typeface="+mn-ea"/>
                <a:cs typeface="+mn-cs"/>
              </a:rPr>
              <a:t>)</a:t>
            </a:r>
          </a:p>
          <a:p>
            <a:pPr>
              <a:buClrTx/>
              <a:buFontTx/>
              <a:buNone/>
            </a:pPr>
            <a:r>
              <a:rPr lang="en-US" sz="2000" kern="1200" dirty="0">
                <a:highlight>
                  <a:srgbClr val="FFFFFF"/>
                </a:highlight>
                <a:latin typeface="Consolas" panose="020B0609020204030204" pitchFamily="49" charset="0"/>
                <a:ea typeface="+mn-ea"/>
                <a:cs typeface="+mn-cs"/>
              </a:rPr>
              <a:t>     {</a:t>
            </a:r>
          </a:p>
          <a:p>
            <a:pPr>
              <a:buClrTx/>
              <a:buFontTx/>
              <a:buNone/>
            </a:pPr>
            <a:endParaRPr lang="en-US" sz="2000" kern="1200" dirty="0">
              <a:highlight>
                <a:srgbClr val="FFFFFF"/>
              </a:highlight>
              <a:latin typeface="Consolas" panose="020B0609020204030204" pitchFamily="49" charset="0"/>
              <a:ea typeface="+mn-ea"/>
              <a:cs typeface="+mn-cs"/>
            </a:endParaRPr>
          </a:p>
          <a:p>
            <a:pPr>
              <a:buClrTx/>
              <a:buFontTx/>
              <a:buNone/>
            </a:pPr>
            <a:r>
              <a:rPr lang="en-US" sz="2000" kern="1200" dirty="0">
                <a:highlight>
                  <a:srgbClr val="FFFFFF"/>
                </a:highlight>
                <a:latin typeface="Consolas" panose="020B0609020204030204" pitchFamily="49" charset="0"/>
                <a:ea typeface="+mn-ea"/>
                <a:cs typeface="+mn-cs"/>
              </a:rPr>
              <a:t>     }</a:t>
            </a:r>
          </a:p>
          <a:p>
            <a:pPr>
              <a:buClrTx/>
              <a:buFontTx/>
              <a:buNone/>
            </a:pPr>
            <a:r>
              <a:rPr lang="en-US" sz="2000" kern="1200" dirty="0">
                <a:highlight>
                  <a:srgbClr val="FFFFFF"/>
                </a:highlight>
                <a:latin typeface="Consolas" panose="020B0609020204030204" pitchFamily="49" charset="0"/>
                <a:ea typeface="+mn-ea"/>
                <a:cs typeface="+mn-cs"/>
              </a:rPr>
              <a:t> }</a:t>
            </a:r>
            <a:endParaRPr lang="en-US" sz="2000" kern="1200" dirty="0">
              <a:solidFill>
                <a:prstClr val="black"/>
              </a:solidFill>
              <a:latin typeface="Calibri"/>
              <a:ea typeface="+mn-ea"/>
              <a:cs typeface="+mn-cs"/>
            </a:endParaRPr>
          </a:p>
        </p:txBody>
      </p:sp>
      <p:sp>
        <p:nvSpPr>
          <p:cNvPr id="9" name="Rectangle 8">
            <a:extLst>
              <a:ext uri="{FF2B5EF4-FFF2-40B4-BE49-F238E27FC236}">
                <a16:creationId xmlns:a16="http://schemas.microsoft.com/office/drawing/2014/main" id="{A02BE958-2BCA-6693-0321-D752B97F18DE}"/>
              </a:ext>
            </a:extLst>
          </p:cNvPr>
          <p:cNvSpPr/>
          <p:nvPr/>
        </p:nvSpPr>
        <p:spPr>
          <a:xfrm>
            <a:off x="853699" y="4370522"/>
            <a:ext cx="8158278" cy="1200329"/>
          </a:xfrm>
          <a:prstGeom prst="rect">
            <a:avLst/>
          </a:prstGeom>
        </p:spPr>
        <p:txBody>
          <a:bodyPr wrap="square">
            <a:spAutoFit/>
          </a:bodyPr>
          <a:lstStyle/>
          <a:p>
            <a:pPr>
              <a:buClrTx/>
              <a:buFontTx/>
              <a:buNone/>
            </a:pPr>
            <a:r>
              <a:rPr lang="en-US" sz="2400" kern="1200">
                <a:solidFill>
                  <a:srgbClr val="2B91AF"/>
                </a:solidFill>
                <a:latin typeface="Consolas"/>
                <a:ea typeface="+mn-ea"/>
                <a:cs typeface="+mn-cs"/>
              </a:rPr>
              <a:t>TreeNode</a:t>
            </a:r>
            <a:r>
              <a:rPr lang="en-US" sz="2400" kern="1200">
                <a:solidFill>
                  <a:prstClr val="black"/>
                </a:solidFill>
                <a:latin typeface="Consolas"/>
                <a:ea typeface="+mn-ea"/>
                <a:cs typeface="+mn-cs"/>
              </a:rPr>
              <a:t> tNode = tvSample.SelectedNode;</a:t>
            </a:r>
          </a:p>
          <a:p>
            <a:pPr>
              <a:buClrTx/>
              <a:buFontTx/>
              <a:buNone/>
            </a:pPr>
            <a:r>
              <a:rPr lang="en-US" sz="2400" kern="1200">
                <a:solidFill>
                  <a:prstClr val="black"/>
                </a:solidFill>
                <a:latin typeface="Consolas"/>
                <a:ea typeface="+mn-ea"/>
                <a:cs typeface="+mn-cs"/>
              </a:rPr>
              <a:t>               </a:t>
            </a:r>
          </a:p>
          <a:p>
            <a:pPr>
              <a:buClrTx/>
              <a:buFontTx/>
              <a:buNone/>
            </a:pPr>
            <a:r>
              <a:rPr lang="en-US" sz="2400" kern="1200">
                <a:solidFill>
                  <a:prstClr val="black"/>
                </a:solidFill>
                <a:latin typeface="Consolas"/>
                <a:ea typeface="+mn-ea"/>
                <a:cs typeface="+mn-cs"/>
              </a:rPr>
              <a:t>tvSample.Nodes.Remove(tNode);</a:t>
            </a:r>
            <a:endParaRPr lang="en-US" sz="2400" kern="1200" dirty="0">
              <a:solidFill>
                <a:prstClr val="black"/>
              </a:solidFill>
              <a:latin typeface="Consolas"/>
              <a:ea typeface="+mn-ea"/>
              <a:cs typeface="+mn-cs"/>
            </a:endParaRPr>
          </a:p>
        </p:txBody>
      </p:sp>
      <p:grpSp>
        <p:nvGrpSpPr>
          <p:cNvPr id="10" name="Group 9">
            <a:extLst>
              <a:ext uri="{FF2B5EF4-FFF2-40B4-BE49-F238E27FC236}">
                <a16:creationId xmlns:a16="http://schemas.microsoft.com/office/drawing/2014/main" id="{A7A8263A-977C-1531-D792-F73BEE01BADF}"/>
              </a:ext>
            </a:extLst>
          </p:cNvPr>
          <p:cNvGrpSpPr/>
          <p:nvPr/>
        </p:nvGrpSpPr>
        <p:grpSpPr>
          <a:xfrm>
            <a:off x="420787" y="3560192"/>
            <a:ext cx="6172200" cy="508000"/>
            <a:chOff x="789624" y="1191463"/>
            <a:chExt cx="6172200" cy="508000"/>
          </a:xfrm>
        </p:grpSpPr>
        <p:sp>
          <p:nvSpPr>
            <p:cNvPr id="11" name="AutoShape 52">
              <a:extLst>
                <a:ext uri="{FF2B5EF4-FFF2-40B4-BE49-F238E27FC236}">
                  <a16:creationId xmlns:a16="http://schemas.microsoft.com/office/drawing/2014/main" id="{51A26999-41E6-EE21-9276-64AF4B616AA9}"/>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buClrTx/>
                <a:buFontTx/>
                <a:buNone/>
              </a:pPr>
              <a:r>
                <a:rPr lang="en-US" sz="2400" kern="1200" dirty="0">
                  <a:solidFill>
                    <a:prstClr val="black"/>
                  </a:solidFill>
                  <a:latin typeface="Cambria" panose="02040503050406030204" pitchFamily="18" charset="0"/>
                  <a:ea typeface="+mn-ea"/>
                  <a:cs typeface="+mn-cs"/>
                </a:rPr>
                <a:t>How to delete Node on </a:t>
              </a:r>
              <a:r>
                <a:rPr lang="en-US" sz="2400" kern="1200" dirty="0" err="1">
                  <a:solidFill>
                    <a:prstClr val="black"/>
                  </a:solidFill>
                  <a:latin typeface="Cambria" panose="02040503050406030204" pitchFamily="18" charset="0"/>
                  <a:ea typeface="+mn-ea"/>
                  <a:cs typeface="+mn-cs"/>
                </a:rPr>
                <a:t>TreeView</a:t>
              </a:r>
              <a:endParaRPr lang="en-US" sz="2400" b="1" kern="1200" dirty="0">
                <a:solidFill>
                  <a:srgbClr val="002060"/>
                </a:solidFill>
                <a:latin typeface="Calibri"/>
                <a:ea typeface="+mn-ea"/>
                <a:cs typeface="+mn-cs"/>
              </a:endParaRPr>
            </a:p>
          </p:txBody>
        </p:sp>
        <p:grpSp>
          <p:nvGrpSpPr>
            <p:cNvPr id="12" name="Group 17">
              <a:extLst>
                <a:ext uri="{FF2B5EF4-FFF2-40B4-BE49-F238E27FC236}">
                  <a16:creationId xmlns:a16="http://schemas.microsoft.com/office/drawing/2014/main" id="{6A618D7A-C7DA-DC74-EA65-1247D64419AD}"/>
                </a:ext>
              </a:extLst>
            </p:cNvPr>
            <p:cNvGrpSpPr>
              <a:grpSpLocks/>
            </p:cNvGrpSpPr>
            <p:nvPr/>
          </p:nvGrpSpPr>
          <p:grpSpPr bwMode="auto">
            <a:xfrm>
              <a:off x="789624" y="1295400"/>
              <a:ext cx="353376" cy="272472"/>
              <a:chOff x="1110" y="2656"/>
              <a:chExt cx="1549" cy="1351"/>
            </a:xfrm>
          </p:grpSpPr>
          <p:sp>
            <p:nvSpPr>
              <p:cNvPr id="13" name="AutoShape 18">
                <a:extLst>
                  <a:ext uri="{FF2B5EF4-FFF2-40B4-BE49-F238E27FC236}">
                    <a16:creationId xmlns:a16="http://schemas.microsoft.com/office/drawing/2014/main" id="{8125AA4D-A87D-2B18-5BF4-C138DD6CC592}"/>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14" name="AutoShape 19">
                <a:extLst>
                  <a:ext uri="{FF2B5EF4-FFF2-40B4-BE49-F238E27FC236}">
                    <a16:creationId xmlns:a16="http://schemas.microsoft.com/office/drawing/2014/main" id="{38CB3B61-1FFA-01DA-96E5-85A23AC5B138}"/>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15" name="AutoShape 20">
                <a:extLst>
                  <a:ext uri="{FF2B5EF4-FFF2-40B4-BE49-F238E27FC236}">
                    <a16:creationId xmlns:a16="http://schemas.microsoft.com/office/drawing/2014/main" id="{F660C230-C1F3-37D5-E89F-CF5E7E4BFE80}"/>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Tree>
    <p:extLst>
      <p:ext uri="{BB962C8B-B14F-4D97-AF65-F5344CB8AC3E}">
        <p14:creationId xmlns:p14="http://schemas.microsoft.com/office/powerpoint/2010/main" val="25825987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26433C93-8DC1-F905-F0C2-C551D8257499}"/>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DF0F6FA5-7FDB-933D-B215-BF4CAE9431C7}"/>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622DE721-5F6A-FB85-B433-6849DDAFF75A}"/>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55</a:t>
            </a:fld>
            <a:endParaRPr/>
          </a:p>
        </p:txBody>
      </p:sp>
      <p:pic>
        <p:nvPicPr>
          <p:cNvPr id="2" name="Picture 1">
            <a:extLst>
              <a:ext uri="{FF2B5EF4-FFF2-40B4-BE49-F238E27FC236}">
                <a16:creationId xmlns:a16="http://schemas.microsoft.com/office/drawing/2014/main" id="{2BB2A11D-7090-E1B1-25D2-3B80FD816B6E}"/>
              </a:ext>
            </a:extLst>
          </p:cNvPr>
          <p:cNvPicPr/>
          <p:nvPr/>
        </p:nvPicPr>
        <p:blipFill>
          <a:blip r:embed="rId3"/>
          <a:stretch>
            <a:fillRect/>
          </a:stretch>
        </p:blipFill>
        <p:spPr>
          <a:xfrm>
            <a:off x="1720312" y="962025"/>
            <a:ext cx="8020050" cy="4933950"/>
          </a:xfrm>
          <a:prstGeom prst="rect">
            <a:avLst/>
          </a:prstGeom>
        </p:spPr>
      </p:pic>
      <p:grpSp>
        <p:nvGrpSpPr>
          <p:cNvPr id="3" name="Group 2">
            <a:extLst>
              <a:ext uri="{FF2B5EF4-FFF2-40B4-BE49-F238E27FC236}">
                <a16:creationId xmlns:a16="http://schemas.microsoft.com/office/drawing/2014/main" id="{ABD4FC9F-B4D5-787B-87FC-6A9FA2AB576B}"/>
              </a:ext>
            </a:extLst>
          </p:cNvPr>
          <p:cNvGrpSpPr/>
          <p:nvPr/>
        </p:nvGrpSpPr>
        <p:grpSpPr>
          <a:xfrm>
            <a:off x="196312" y="301625"/>
            <a:ext cx="6172200" cy="508000"/>
            <a:chOff x="789624" y="1191463"/>
            <a:chExt cx="6172200" cy="508000"/>
          </a:xfrm>
        </p:grpSpPr>
        <p:sp>
          <p:nvSpPr>
            <p:cNvPr id="4" name="AutoShape 52">
              <a:extLst>
                <a:ext uri="{FF2B5EF4-FFF2-40B4-BE49-F238E27FC236}">
                  <a16:creationId xmlns:a16="http://schemas.microsoft.com/office/drawing/2014/main" id="{4B52875B-2341-2206-2636-E1808A14EAF6}"/>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buClrTx/>
                <a:buFontTx/>
                <a:buNone/>
              </a:pPr>
              <a:r>
                <a:rPr lang="en-US" sz="2400" kern="1200" dirty="0">
                  <a:solidFill>
                    <a:prstClr val="black"/>
                  </a:solidFill>
                  <a:latin typeface="Cambria" panose="02040503050406030204" pitchFamily="18" charset="0"/>
                  <a:ea typeface="+mn-ea"/>
                  <a:cs typeface="+mn-cs"/>
                </a:rPr>
                <a:t>Chart</a:t>
              </a:r>
            </a:p>
          </p:txBody>
        </p:sp>
        <p:grpSp>
          <p:nvGrpSpPr>
            <p:cNvPr id="5" name="Group 17">
              <a:extLst>
                <a:ext uri="{FF2B5EF4-FFF2-40B4-BE49-F238E27FC236}">
                  <a16:creationId xmlns:a16="http://schemas.microsoft.com/office/drawing/2014/main" id="{C5FA3336-6C1D-4D51-CF2D-2D1200F605FB}"/>
                </a:ext>
              </a:extLst>
            </p:cNvPr>
            <p:cNvGrpSpPr>
              <a:grpSpLocks/>
            </p:cNvGrpSpPr>
            <p:nvPr/>
          </p:nvGrpSpPr>
          <p:grpSpPr bwMode="auto">
            <a:xfrm>
              <a:off x="789624" y="1295400"/>
              <a:ext cx="353376" cy="272472"/>
              <a:chOff x="1110" y="2656"/>
              <a:chExt cx="1549" cy="1351"/>
            </a:xfrm>
          </p:grpSpPr>
          <p:sp>
            <p:nvSpPr>
              <p:cNvPr id="6" name="AutoShape 18">
                <a:extLst>
                  <a:ext uri="{FF2B5EF4-FFF2-40B4-BE49-F238E27FC236}">
                    <a16:creationId xmlns:a16="http://schemas.microsoft.com/office/drawing/2014/main" id="{37CFAA0C-4FAA-CE04-1A35-4A4850345354}"/>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19">
                <a:extLst>
                  <a:ext uri="{FF2B5EF4-FFF2-40B4-BE49-F238E27FC236}">
                    <a16:creationId xmlns:a16="http://schemas.microsoft.com/office/drawing/2014/main" id="{90636037-5576-A3DA-FB91-8BCA6871EA92}"/>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8" name="AutoShape 20">
                <a:extLst>
                  <a:ext uri="{FF2B5EF4-FFF2-40B4-BE49-F238E27FC236}">
                    <a16:creationId xmlns:a16="http://schemas.microsoft.com/office/drawing/2014/main" id="{A83CF3CD-8C6B-6105-02A0-442109459770}"/>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Tree>
    <p:extLst>
      <p:ext uri="{BB962C8B-B14F-4D97-AF65-F5344CB8AC3E}">
        <p14:creationId xmlns:p14="http://schemas.microsoft.com/office/powerpoint/2010/main" val="307529354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C6041F1C-BDD7-DA6B-AE02-61428E0F2621}"/>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203A6ED8-CBD4-915B-8AEE-74C9F297E0BF}"/>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E4CAEE5F-5C40-54C1-DA4B-6CEC827084B6}"/>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56</a:t>
            </a:fld>
            <a:endParaRPr/>
          </a:p>
        </p:txBody>
      </p:sp>
      <p:grpSp>
        <p:nvGrpSpPr>
          <p:cNvPr id="2" name="Group 1">
            <a:extLst>
              <a:ext uri="{FF2B5EF4-FFF2-40B4-BE49-F238E27FC236}">
                <a16:creationId xmlns:a16="http://schemas.microsoft.com/office/drawing/2014/main" id="{265527B8-C387-3387-C6C3-E16EF6F7E526}"/>
              </a:ext>
            </a:extLst>
          </p:cNvPr>
          <p:cNvGrpSpPr/>
          <p:nvPr/>
        </p:nvGrpSpPr>
        <p:grpSpPr>
          <a:xfrm>
            <a:off x="227309" y="287580"/>
            <a:ext cx="6172200" cy="508000"/>
            <a:chOff x="789624" y="1191463"/>
            <a:chExt cx="6172200" cy="508000"/>
          </a:xfrm>
        </p:grpSpPr>
        <p:sp>
          <p:nvSpPr>
            <p:cNvPr id="3" name="AutoShape 52">
              <a:extLst>
                <a:ext uri="{FF2B5EF4-FFF2-40B4-BE49-F238E27FC236}">
                  <a16:creationId xmlns:a16="http://schemas.microsoft.com/office/drawing/2014/main" id="{97077DD3-AEA9-5C5D-B4C2-CCC5F0B7A5C3}"/>
                </a:ext>
              </a:extLst>
            </p:cNvPr>
            <p:cNvSpPr>
              <a:spLocks noChangeArrowheads="1"/>
            </p:cNvSpPr>
            <p:nvPr/>
          </p:nvSpPr>
          <p:spPr bwMode="gray">
            <a:xfrm>
              <a:off x="990600" y="1191463"/>
              <a:ext cx="5971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buClrTx/>
                <a:buFontTx/>
                <a:buNone/>
              </a:pPr>
              <a:r>
                <a:rPr lang="en-US" sz="2400" kern="1200" dirty="0">
                  <a:solidFill>
                    <a:prstClr val="black"/>
                  </a:solidFill>
                  <a:latin typeface="Cambria" panose="02040503050406030204" pitchFamily="18" charset="0"/>
                  <a:ea typeface="+mn-ea"/>
                  <a:cs typeface="+mn-cs"/>
                </a:rPr>
                <a:t>Chart</a:t>
              </a:r>
            </a:p>
          </p:txBody>
        </p:sp>
        <p:grpSp>
          <p:nvGrpSpPr>
            <p:cNvPr id="4" name="Group 17">
              <a:extLst>
                <a:ext uri="{FF2B5EF4-FFF2-40B4-BE49-F238E27FC236}">
                  <a16:creationId xmlns:a16="http://schemas.microsoft.com/office/drawing/2014/main" id="{63BF8F80-57DE-953B-D45C-FF4955C97568}"/>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319B8B17-8C77-2C9C-85D4-752796C2C35F}"/>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CFF14B54-1056-05FE-3FD7-2E2F13C81CD1}"/>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2146C640-8B4D-4733-93F4-328AB9ABD06D}"/>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sp>
        <p:nvSpPr>
          <p:cNvPr id="8" name="Rectangle 7">
            <a:extLst>
              <a:ext uri="{FF2B5EF4-FFF2-40B4-BE49-F238E27FC236}">
                <a16:creationId xmlns:a16="http://schemas.microsoft.com/office/drawing/2014/main" id="{614C1D70-FEDD-AD5E-E2B6-1B50E67A6E5C}"/>
              </a:ext>
            </a:extLst>
          </p:cNvPr>
          <p:cNvSpPr/>
          <p:nvPr/>
        </p:nvSpPr>
        <p:spPr>
          <a:xfrm>
            <a:off x="227309" y="895623"/>
            <a:ext cx="11734800" cy="2585323"/>
          </a:xfrm>
          <a:prstGeom prst="rect">
            <a:avLst/>
          </a:prstGeom>
        </p:spPr>
        <p:txBody>
          <a:bodyPr wrap="square">
            <a:spAutoFit/>
          </a:bodyPr>
          <a:lstStyle/>
          <a:p>
            <a:pPr>
              <a:buClrTx/>
              <a:buFontTx/>
              <a:buNone/>
            </a:pPr>
            <a:r>
              <a:rPr lang="en-US" sz="1800" kern="1200" dirty="0">
                <a:latin typeface="Cascadia Mono" panose="020B0609020000020004" pitchFamily="49" charset="0"/>
                <a:ea typeface="+mn-ea"/>
                <a:cs typeface="+mn-cs"/>
              </a:rPr>
              <a:t> String[] </a:t>
            </a:r>
            <a:r>
              <a:rPr lang="en-US" sz="1800" kern="1200" dirty="0" err="1">
                <a:latin typeface="Cascadia Mono" panose="020B0609020000020004" pitchFamily="49" charset="0"/>
                <a:ea typeface="+mn-ea"/>
                <a:cs typeface="+mn-cs"/>
              </a:rPr>
              <a:t>Quaters</a:t>
            </a:r>
            <a:r>
              <a:rPr lang="en-US" sz="1800" kern="1200" dirty="0">
                <a:latin typeface="Cascadia Mono" panose="020B0609020000020004" pitchFamily="49" charset="0"/>
                <a:ea typeface="+mn-ea"/>
                <a:cs typeface="+mn-cs"/>
              </a:rPr>
              <a:t> = { </a:t>
            </a:r>
            <a:r>
              <a:rPr lang="en-US" sz="1800" kern="1200" dirty="0">
                <a:solidFill>
                  <a:srgbClr val="A31515"/>
                </a:solidFill>
                <a:latin typeface="Cascadia Mono" panose="020B0609020000020004" pitchFamily="49" charset="0"/>
                <a:ea typeface="+mn-ea"/>
                <a:cs typeface="+mn-cs"/>
              </a:rPr>
              <a:t>"the 1st quarter"</a:t>
            </a:r>
            <a:r>
              <a:rPr lang="en-US" sz="1800" kern="1200" dirty="0">
                <a:latin typeface="Cascadia Mono" panose="020B0609020000020004" pitchFamily="49" charset="0"/>
                <a:ea typeface="+mn-ea"/>
                <a:cs typeface="+mn-cs"/>
              </a:rPr>
              <a:t>, </a:t>
            </a:r>
            <a:r>
              <a:rPr lang="en-US" sz="1800" kern="1200" dirty="0">
                <a:solidFill>
                  <a:srgbClr val="A31515"/>
                </a:solidFill>
                <a:latin typeface="Cascadia Mono" panose="020B0609020000020004" pitchFamily="49" charset="0"/>
                <a:ea typeface="+mn-ea"/>
                <a:cs typeface="+mn-cs"/>
              </a:rPr>
              <a:t>"the 2nd quarter"</a:t>
            </a:r>
            <a:r>
              <a:rPr lang="en-US" sz="1800" kern="1200" dirty="0">
                <a:latin typeface="Cascadia Mono" panose="020B0609020000020004" pitchFamily="49" charset="0"/>
                <a:ea typeface="+mn-ea"/>
                <a:cs typeface="+mn-cs"/>
              </a:rPr>
              <a:t>, </a:t>
            </a:r>
            <a:r>
              <a:rPr lang="en-US" sz="1800" kern="1200" dirty="0">
                <a:solidFill>
                  <a:srgbClr val="A31515"/>
                </a:solidFill>
                <a:latin typeface="Cascadia Mono" panose="020B0609020000020004" pitchFamily="49" charset="0"/>
                <a:ea typeface="+mn-ea"/>
                <a:cs typeface="+mn-cs"/>
              </a:rPr>
              <a:t>"the 3rd quarter"</a:t>
            </a:r>
            <a:r>
              <a:rPr lang="en-US" sz="1800" kern="1200" dirty="0">
                <a:latin typeface="Cascadia Mono" panose="020B0609020000020004" pitchFamily="49" charset="0"/>
                <a:ea typeface="+mn-ea"/>
                <a:cs typeface="+mn-cs"/>
              </a:rPr>
              <a:t>, </a:t>
            </a:r>
            <a:r>
              <a:rPr lang="en-US" sz="1800" kern="1200" dirty="0">
                <a:solidFill>
                  <a:srgbClr val="A31515"/>
                </a:solidFill>
                <a:latin typeface="Cascadia Mono" panose="020B0609020000020004" pitchFamily="49" charset="0"/>
                <a:ea typeface="+mn-ea"/>
                <a:cs typeface="+mn-cs"/>
              </a:rPr>
              <a:t>"the 4th quarter"</a:t>
            </a:r>
            <a:r>
              <a:rPr lang="en-US" sz="1800" kern="1200" dirty="0">
                <a:latin typeface="Cascadia Mono" panose="020B0609020000020004" pitchFamily="49" charset="0"/>
                <a:ea typeface="+mn-ea"/>
                <a:cs typeface="+mn-cs"/>
              </a:rPr>
              <a:t> };</a:t>
            </a:r>
          </a:p>
          <a:p>
            <a:pPr>
              <a:buClrTx/>
              <a:buFontTx/>
              <a:buNone/>
            </a:pPr>
            <a:r>
              <a:rPr lang="en-US" sz="1800" kern="1200" dirty="0">
                <a:latin typeface="Cascadia Mono" panose="020B0609020000020004" pitchFamily="49" charset="0"/>
                <a:ea typeface="+mn-ea"/>
                <a:cs typeface="+mn-cs"/>
              </a:rPr>
              <a:t>            </a:t>
            </a:r>
          </a:p>
          <a:p>
            <a:pPr>
              <a:buClrTx/>
              <a:buFontTx/>
              <a:buNone/>
            </a:pPr>
            <a:r>
              <a:rPr lang="fr-FR" sz="1800" kern="1200" dirty="0">
                <a:solidFill>
                  <a:srgbClr val="0000FF"/>
                </a:solidFill>
                <a:latin typeface="Cascadia Mono" panose="020B0609020000020004" pitchFamily="49" charset="0"/>
                <a:ea typeface="+mn-ea"/>
                <a:cs typeface="+mn-cs"/>
              </a:rPr>
              <a:t>double</a:t>
            </a:r>
            <a:r>
              <a:rPr lang="fr-FR" sz="1800" kern="1200" dirty="0">
                <a:latin typeface="Cascadia Mono" panose="020B0609020000020004" pitchFamily="49" charset="0"/>
                <a:ea typeface="+mn-ea"/>
                <a:cs typeface="+mn-cs"/>
              </a:rPr>
              <a:t>[] Y = { 500.0, 700.5, 600.8, 759 };</a:t>
            </a:r>
          </a:p>
          <a:p>
            <a:pPr>
              <a:buClrTx/>
              <a:buFontTx/>
              <a:buNone/>
            </a:pPr>
            <a:endParaRPr lang="en-US" sz="1800" kern="1200" dirty="0">
              <a:latin typeface="Cascadia Mono" panose="020B0609020000020004" pitchFamily="49" charset="0"/>
              <a:ea typeface="+mn-ea"/>
              <a:cs typeface="+mn-cs"/>
            </a:endParaRPr>
          </a:p>
          <a:p>
            <a:pPr>
              <a:buClrTx/>
              <a:buFontTx/>
              <a:buNone/>
            </a:pPr>
            <a:r>
              <a:rPr lang="en-US" sz="1800" kern="1200" dirty="0">
                <a:latin typeface="Cascadia Mono" panose="020B0609020000020004" pitchFamily="49" charset="0"/>
                <a:ea typeface="+mn-ea"/>
                <a:cs typeface="+mn-cs"/>
              </a:rPr>
              <a:t>chart1.Series[0].</a:t>
            </a:r>
            <a:r>
              <a:rPr lang="en-US" sz="1800" kern="1200" dirty="0" err="1">
                <a:latin typeface="Cascadia Mono" panose="020B0609020000020004" pitchFamily="49" charset="0"/>
                <a:ea typeface="+mn-ea"/>
                <a:cs typeface="+mn-cs"/>
              </a:rPr>
              <a:t>LegendText</a:t>
            </a:r>
            <a:r>
              <a:rPr lang="en-US" sz="1800" kern="1200" dirty="0">
                <a:latin typeface="Cascadia Mono" panose="020B0609020000020004" pitchFamily="49" charset="0"/>
                <a:ea typeface="+mn-ea"/>
                <a:cs typeface="+mn-cs"/>
              </a:rPr>
              <a:t> = </a:t>
            </a:r>
            <a:r>
              <a:rPr lang="en-US" sz="1800" kern="1200" dirty="0">
                <a:solidFill>
                  <a:srgbClr val="A31515"/>
                </a:solidFill>
                <a:latin typeface="Cascadia Mono" panose="020B0609020000020004" pitchFamily="49" charset="0"/>
                <a:ea typeface="+mn-ea"/>
                <a:cs typeface="+mn-cs"/>
              </a:rPr>
              <a:t>"Legend here"</a:t>
            </a:r>
            <a:r>
              <a:rPr lang="en-US" sz="1800" kern="1200" dirty="0">
                <a:latin typeface="Cascadia Mono" panose="020B0609020000020004" pitchFamily="49" charset="0"/>
                <a:ea typeface="+mn-ea"/>
                <a:cs typeface="+mn-cs"/>
              </a:rPr>
              <a:t>;            </a:t>
            </a:r>
          </a:p>
          <a:p>
            <a:pPr>
              <a:buClrTx/>
              <a:buFontTx/>
              <a:buNone/>
            </a:pPr>
            <a:r>
              <a:rPr lang="en-US" sz="1800" kern="1200" dirty="0">
                <a:latin typeface="Cascadia Mono" panose="020B0609020000020004" pitchFamily="49" charset="0"/>
                <a:ea typeface="+mn-ea"/>
                <a:cs typeface="+mn-cs"/>
              </a:rPr>
              <a:t>chart1.Series[0].</a:t>
            </a:r>
            <a:r>
              <a:rPr lang="en-US" sz="1800" kern="1200" dirty="0" err="1">
                <a:latin typeface="Cascadia Mono" panose="020B0609020000020004" pitchFamily="49" charset="0"/>
                <a:ea typeface="+mn-ea"/>
                <a:cs typeface="+mn-cs"/>
              </a:rPr>
              <a:t>ChartType</a:t>
            </a:r>
            <a:r>
              <a:rPr lang="en-US" sz="1800" kern="1200" dirty="0">
                <a:latin typeface="Cascadia Mono" panose="020B0609020000020004" pitchFamily="49" charset="0"/>
                <a:ea typeface="+mn-ea"/>
                <a:cs typeface="+mn-cs"/>
              </a:rPr>
              <a:t> = </a:t>
            </a:r>
            <a:r>
              <a:rPr lang="en-US" sz="1800" kern="1200" dirty="0" err="1">
                <a:latin typeface="Cascadia Mono" panose="020B0609020000020004" pitchFamily="49" charset="0"/>
                <a:ea typeface="+mn-ea"/>
                <a:cs typeface="+mn-cs"/>
              </a:rPr>
              <a:t>SeriesChartType.Bar</a:t>
            </a:r>
            <a:r>
              <a:rPr lang="en-US" sz="1800" kern="1200" dirty="0">
                <a:latin typeface="Cascadia Mono" panose="020B0609020000020004" pitchFamily="49" charset="0"/>
                <a:ea typeface="+mn-ea"/>
                <a:cs typeface="+mn-cs"/>
              </a:rPr>
              <a:t>;</a:t>
            </a:r>
          </a:p>
          <a:p>
            <a:pPr>
              <a:buClrTx/>
              <a:buFontTx/>
              <a:buNone/>
            </a:pPr>
            <a:r>
              <a:rPr lang="en-US" sz="1800" kern="1200" dirty="0">
                <a:latin typeface="Cascadia Mono" panose="020B0609020000020004" pitchFamily="49" charset="0"/>
                <a:ea typeface="+mn-ea"/>
                <a:cs typeface="+mn-cs"/>
              </a:rPr>
              <a:t>chart1.Series[0].</a:t>
            </a:r>
            <a:r>
              <a:rPr lang="en-US" sz="1800" kern="1200" dirty="0" err="1">
                <a:latin typeface="Cascadia Mono" panose="020B0609020000020004" pitchFamily="49" charset="0"/>
                <a:ea typeface="+mn-ea"/>
                <a:cs typeface="+mn-cs"/>
              </a:rPr>
              <a:t>IsValueShownAsLabel</a:t>
            </a:r>
            <a:r>
              <a:rPr lang="en-US" sz="1800" kern="1200" dirty="0">
                <a:latin typeface="Cascadia Mono" panose="020B0609020000020004" pitchFamily="49" charset="0"/>
                <a:ea typeface="+mn-ea"/>
                <a:cs typeface="+mn-cs"/>
              </a:rPr>
              <a:t> = </a:t>
            </a:r>
            <a:r>
              <a:rPr lang="en-US" sz="1800" kern="1200" dirty="0">
                <a:solidFill>
                  <a:srgbClr val="0000FF"/>
                </a:solidFill>
                <a:latin typeface="Cascadia Mono" panose="020B0609020000020004" pitchFamily="49" charset="0"/>
                <a:ea typeface="+mn-ea"/>
                <a:cs typeface="+mn-cs"/>
              </a:rPr>
              <a:t>true</a:t>
            </a:r>
            <a:r>
              <a:rPr lang="en-US" sz="1800" kern="1200" dirty="0">
                <a:latin typeface="Cascadia Mono" panose="020B0609020000020004" pitchFamily="49" charset="0"/>
                <a:ea typeface="+mn-ea"/>
                <a:cs typeface="+mn-cs"/>
              </a:rPr>
              <a:t>;</a:t>
            </a:r>
          </a:p>
          <a:p>
            <a:pPr>
              <a:buClrTx/>
              <a:buFontTx/>
              <a:buNone/>
            </a:pPr>
            <a:r>
              <a:rPr lang="en-US" sz="1800" kern="1200" dirty="0">
                <a:latin typeface="Cascadia Mono" panose="020B0609020000020004" pitchFamily="49" charset="0"/>
                <a:ea typeface="+mn-ea"/>
                <a:cs typeface="+mn-cs"/>
              </a:rPr>
              <a:t>chart1.Series[0].</a:t>
            </a:r>
            <a:r>
              <a:rPr lang="en-US" sz="1800" kern="1200" dirty="0" err="1">
                <a:latin typeface="Cascadia Mono" panose="020B0609020000020004" pitchFamily="49" charset="0"/>
                <a:ea typeface="+mn-ea"/>
                <a:cs typeface="+mn-cs"/>
              </a:rPr>
              <a:t>Points.DataBindXY</a:t>
            </a:r>
            <a:r>
              <a:rPr lang="en-US" sz="1800" kern="1200" dirty="0">
                <a:latin typeface="Cascadia Mono" panose="020B0609020000020004" pitchFamily="49" charset="0"/>
                <a:ea typeface="+mn-ea"/>
                <a:cs typeface="+mn-cs"/>
              </a:rPr>
              <a:t>(</a:t>
            </a:r>
            <a:r>
              <a:rPr lang="en-US" sz="1800" kern="1200" dirty="0" err="1">
                <a:latin typeface="Cascadia Mono" panose="020B0609020000020004" pitchFamily="49" charset="0"/>
                <a:ea typeface="+mn-ea"/>
                <a:cs typeface="+mn-cs"/>
              </a:rPr>
              <a:t>Quaters</a:t>
            </a:r>
            <a:r>
              <a:rPr lang="en-US" sz="1800" kern="1200" dirty="0">
                <a:latin typeface="Cascadia Mono" panose="020B0609020000020004" pitchFamily="49" charset="0"/>
                <a:ea typeface="+mn-ea"/>
                <a:cs typeface="+mn-cs"/>
              </a:rPr>
              <a:t>, Y);</a:t>
            </a:r>
            <a:endParaRPr lang="en-US" sz="1800" kern="1200" dirty="0">
              <a:solidFill>
                <a:prstClr val="black"/>
              </a:solidFill>
              <a:latin typeface="Calibri"/>
              <a:ea typeface="+mn-ea"/>
              <a:cs typeface="+mn-cs"/>
            </a:endParaRPr>
          </a:p>
        </p:txBody>
      </p:sp>
      <p:pic>
        <p:nvPicPr>
          <p:cNvPr id="9" name="Picture 8">
            <a:extLst>
              <a:ext uri="{FF2B5EF4-FFF2-40B4-BE49-F238E27FC236}">
                <a16:creationId xmlns:a16="http://schemas.microsoft.com/office/drawing/2014/main" id="{9C5F37F0-018E-384E-3D62-4CAB3B6CF788}"/>
              </a:ext>
            </a:extLst>
          </p:cNvPr>
          <p:cNvPicPr>
            <a:picLocks noChangeAspect="1"/>
          </p:cNvPicPr>
          <p:nvPr/>
        </p:nvPicPr>
        <p:blipFill>
          <a:blip r:embed="rId3"/>
          <a:stretch>
            <a:fillRect/>
          </a:stretch>
        </p:blipFill>
        <p:spPr>
          <a:xfrm>
            <a:off x="6932909" y="1550314"/>
            <a:ext cx="4905375" cy="4061350"/>
          </a:xfrm>
          <a:prstGeom prst="rect">
            <a:avLst/>
          </a:prstGeom>
        </p:spPr>
      </p:pic>
    </p:spTree>
    <p:extLst>
      <p:ext uri="{BB962C8B-B14F-4D97-AF65-F5344CB8AC3E}">
        <p14:creationId xmlns:p14="http://schemas.microsoft.com/office/powerpoint/2010/main" val="114549583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57</a:t>
            </a:fld>
            <a:endParaRPr/>
          </a:p>
        </p:txBody>
      </p:sp>
      <p:grpSp>
        <p:nvGrpSpPr>
          <p:cNvPr id="2" name="Group 1">
            <a:extLst>
              <a:ext uri="{FF2B5EF4-FFF2-40B4-BE49-F238E27FC236}">
                <a16:creationId xmlns:a16="http://schemas.microsoft.com/office/drawing/2014/main" id="{AC27B0D8-B505-0A00-64F9-C9BD4799CAD8}"/>
              </a:ext>
            </a:extLst>
          </p:cNvPr>
          <p:cNvGrpSpPr/>
          <p:nvPr/>
        </p:nvGrpSpPr>
        <p:grpSpPr>
          <a:xfrm>
            <a:off x="183751" y="298437"/>
            <a:ext cx="4620576" cy="508000"/>
            <a:chOff x="789624" y="1191463"/>
            <a:chExt cx="4620576" cy="508000"/>
          </a:xfrm>
        </p:grpSpPr>
        <p:sp>
          <p:nvSpPr>
            <p:cNvPr id="3" name="AutoShape 52">
              <a:extLst>
                <a:ext uri="{FF2B5EF4-FFF2-40B4-BE49-F238E27FC236}">
                  <a16:creationId xmlns:a16="http://schemas.microsoft.com/office/drawing/2014/main" id="{3FF2827D-5884-34DA-3239-E2669FBE4475}"/>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en-US" sz="2800" b="1">
                  <a:latin typeface="Cambria" panose="02040503050406030204" pitchFamily="18" charset="0"/>
                </a:rPr>
                <a:t>Câu hỏi ôn tập</a:t>
              </a:r>
            </a:p>
          </p:txBody>
        </p:sp>
        <p:grpSp>
          <p:nvGrpSpPr>
            <p:cNvPr id="4" name="Group 17">
              <a:extLst>
                <a:ext uri="{FF2B5EF4-FFF2-40B4-BE49-F238E27FC236}">
                  <a16:creationId xmlns:a16="http://schemas.microsoft.com/office/drawing/2014/main" id="{447D38C0-EECF-3BBB-4F9A-E3ECD3E585BE}"/>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C126B780-978A-9AA8-E14C-23E582A71103}"/>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66F9CBAC-100E-1F37-32A2-671A4A24631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AFA1B933-3B6D-F081-885D-10B63D0E0E56}"/>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TextBox 12">
            <a:extLst>
              <a:ext uri="{FF2B5EF4-FFF2-40B4-BE49-F238E27FC236}">
                <a16:creationId xmlns:a16="http://schemas.microsoft.com/office/drawing/2014/main" id="{2FC1FE93-CC5D-19B6-8B19-5376948B9341}"/>
              </a:ext>
            </a:extLst>
          </p:cNvPr>
          <p:cNvSpPr txBox="1"/>
          <p:nvPr/>
        </p:nvSpPr>
        <p:spPr>
          <a:xfrm>
            <a:off x="358272" y="867022"/>
            <a:ext cx="11564547" cy="3349956"/>
          </a:xfrm>
          <a:prstGeom prst="rect">
            <a:avLst/>
          </a:prstGeom>
          <a:noFill/>
        </p:spPr>
        <p:txBody>
          <a:bodyPr wrap="square">
            <a:spAutoFit/>
          </a:bodyPr>
          <a:lstStyle/>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1:</a:t>
            </a:r>
            <a:r>
              <a:rPr lang="vi-VN" sz="2400" dirty="0">
                <a:latin typeface="Times New Roman" panose="02020603050405020304" pitchFamily="18" charset="0"/>
                <a:cs typeface="Times New Roman" panose="02020603050405020304" pitchFamily="18" charset="0"/>
              </a:rPr>
              <a:t> </a:t>
            </a:r>
            <a:r>
              <a:rPr lang="vi-VN" sz="2400">
                <a:latin typeface="Times New Roman" panose="02020603050405020304" pitchFamily="18" charset="0"/>
                <a:cs typeface="Times New Roman" panose="02020603050405020304" pitchFamily="18" charset="0"/>
              </a:rPr>
              <a:t>Hãy </a:t>
            </a:r>
            <a:r>
              <a:rPr lang="en-US" sz="2400">
                <a:latin typeface="Times New Roman" panose="02020603050405020304" pitchFamily="18" charset="0"/>
                <a:cs typeface="Times New Roman" panose="02020603050405020304" pitchFamily="18" charset="0"/>
              </a:rPr>
              <a:t>đề xuất một mô hình máy học bất kỳ liên quan tới lĩnh vực kinh doanh bảo hiểm xe hơi.</a:t>
            </a:r>
            <a:endParaRPr lang="vi-VN" sz="2400" dirty="0">
              <a:latin typeface="Times New Roman" panose="02020603050405020304" pitchFamily="18" charset="0"/>
              <a:cs typeface="Times New Roman" panose="02020603050405020304" pitchFamily="18" charset="0"/>
            </a:endParaRPr>
          </a:p>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2</a:t>
            </a:r>
            <a:r>
              <a:rPr lang="vi-VN" sz="2400" b="1" u="sng">
                <a:latin typeface="Times New Roman" panose="02020603050405020304" pitchFamily="18" charset="0"/>
                <a:cs typeface="Times New Roman" panose="02020603050405020304" pitchFamily="18" charset="0"/>
              </a:rPr>
              <a:t>:</a:t>
            </a:r>
            <a:r>
              <a:rPr lang="vi-VN"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Đề xuất cấu trúc dữ liệu liên quan tới lĩnh vực kinh doanh bảo hiểm xe hơi, hãy tạo lập một số dữ liệu để phục vụ cho mô hình máy học.</a:t>
            </a:r>
            <a:endParaRPr lang="vi-VN" sz="2400" dirty="0">
              <a:latin typeface="Times New Roman" panose="02020603050405020304" pitchFamily="18" charset="0"/>
              <a:cs typeface="Times New Roman" panose="02020603050405020304" pitchFamily="18" charset="0"/>
            </a:endParaRPr>
          </a:p>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3</a:t>
            </a:r>
            <a:r>
              <a:rPr lang="vi-VN" sz="2400" b="1" u="sng">
                <a:latin typeface="Times New Roman" panose="02020603050405020304" pitchFamily="18" charset="0"/>
                <a:cs typeface="Times New Roman" panose="02020603050405020304" pitchFamily="18" charset="0"/>
              </a:rPr>
              <a:t>:</a:t>
            </a:r>
            <a:r>
              <a:rPr lang="vi-VN"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Trình bày kỹ thuật tích hợp mô hình máy học vào một hệ thống kinh doanh có sẵn.</a:t>
            </a:r>
          </a:p>
        </p:txBody>
      </p:sp>
    </p:spTree>
    <p:extLst>
      <p:ext uri="{BB962C8B-B14F-4D97-AF65-F5344CB8AC3E}">
        <p14:creationId xmlns:p14="http://schemas.microsoft.com/office/powerpoint/2010/main" val="409577489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58</a:t>
            </a:fld>
            <a:endParaRPr/>
          </a:p>
        </p:txBody>
      </p:sp>
      <p:grpSp>
        <p:nvGrpSpPr>
          <p:cNvPr id="2" name="Group 1">
            <a:extLst>
              <a:ext uri="{FF2B5EF4-FFF2-40B4-BE49-F238E27FC236}">
                <a16:creationId xmlns:a16="http://schemas.microsoft.com/office/drawing/2014/main" id="{AC27B0D8-B505-0A00-64F9-C9BD4799CAD8}"/>
              </a:ext>
            </a:extLst>
          </p:cNvPr>
          <p:cNvGrpSpPr/>
          <p:nvPr/>
        </p:nvGrpSpPr>
        <p:grpSpPr>
          <a:xfrm>
            <a:off x="183751" y="247469"/>
            <a:ext cx="4620576" cy="508000"/>
            <a:chOff x="789624" y="1191463"/>
            <a:chExt cx="4620576" cy="508000"/>
          </a:xfrm>
        </p:grpSpPr>
        <p:sp>
          <p:nvSpPr>
            <p:cNvPr id="3" name="AutoShape 52">
              <a:extLst>
                <a:ext uri="{FF2B5EF4-FFF2-40B4-BE49-F238E27FC236}">
                  <a16:creationId xmlns:a16="http://schemas.microsoft.com/office/drawing/2014/main" id="{3FF2827D-5884-34DA-3239-E2669FBE4475}"/>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en-US" sz="2800" b="1">
                  <a:latin typeface="Cambria" panose="02040503050406030204" pitchFamily="18" charset="0"/>
                </a:rPr>
                <a:t>Bài học tiếp theo</a:t>
              </a:r>
              <a:endParaRPr lang="en-US" sz="2800" b="1" kern="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447D38C0-EECF-3BBB-4F9A-E3ECD3E585BE}"/>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C126B780-978A-9AA8-E14C-23E582A71103}"/>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66F9CBAC-100E-1F37-32A2-671A4A24631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AFA1B933-3B6D-F081-885D-10B63D0E0E56}"/>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9" name="Rectangle 8">
            <a:extLst>
              <a:ext uri="{FF2B5EF4-FFF2-40B4-BE49-F238E27FC236}">
                <a16:creationId xmlns:a16="http://schemas.microsoft.com/office/drawing/2014/main" id="{60A82686-C648-5F3E-67A5-A79D3042FD96}"/>
              </a:ext>
            </a:extLst>
          </p:cNvPr>
          <p:cNvSpPr/>
          <p:nvPr/>
        </p:nvSpPr>
        <p:spPr>
          <a:xfrm>
            <a:off x="425026" y="859406"/>
            <a:ext cx="11341948" cy="954107"/>
          </a:xfrm>
          <a:prstGeom prst="rect">
            <a:avLst/>
          </a:prstGeom>
        </p:spPr>
        <p:txBody>
          <a:bodyPr wrap="square">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457200" algn="just">
              <a:buFont typeface="Wingdings" panose="05000000000000000000" pitchFamily="2" charset="2"/>
              <a:buChar char="v"/>
            </a:pPr>
            <a:r>
              <a:rPr lang="vi-VN" sz="2800">
                <a:latin typeface="Cambria" panose="02040503050406030204" pitchFamily="18" charset="0"/>
              </a:rPr>
              <a:t>7.2. Giới thiệu công nghệ máy học ML.NET Framework</a:t>
            </a:r>
          </a:p>
          <a:p>
            <a:pPr marL="457200" indent="-457200" algn="just">
              <a:buFont typeface="Wingdings" panose="05000000000000000000" pitchFamily="2" charset="2"/>
              <a:buChar char="v"/>
            </a:pPr>
            <a:r>
              <a:rPr lang="vi-VN" sz="2800">
                <a:latin typeface="Cambria" panose="02040503050406030204" pitchFamily="18" charset="0"/>
              </a:rPr>
              <a:t>7.3. Sử dụng ML.NET Builder - no code low cost</a:t>
            </a:r>
          </a:p>
        </p:txBody>
      </p:sp>
    </p:spTree>
    <p:extLst>
      <p:ext uri="{BB962C8B-B14F-4D97-AF65-F5344CB8AC3E}">
        <p14:creationId xmlns:p14="http://schemas.microsoft.com/office/powerpoint/2010/main" val="326333764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txBox="1">
            <a:spLocks noGrp="1"/>
          </p:cNvSpPr>
          <p:nvPr>
            <p:ph type="title"/>
          </p:nvPr>
        </p:nvSpPr>
        <p:spPr>
          <a:xfrm>
            <a:off x="838200" y="2581306"/>
            <a:ext cx="10515600" cy="1566745"/>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144E8C"/>
              </a:buClr>
              <a:buSzPts val="9600"/>
              <a:buFont typeface="Lato Black"/>
              <a:buNone/>
            </a:pPr>
            <a:r>
              <a:rPr lang="en-US"/>
              <a:t>THANK YOU!</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101EC80A-4320-9EDA-034B-73F6B14FC79C}"/>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7B5EEDD3-8A42-27AA-6936-1A4A9EB09A4F}"/>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B1C0F578-0E3E-E42D-5D58-5F2BA74B2525}"/>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grpSp>
        <p:nvGrpSpPr>
          <p:cNvPr id="2" name="Group 1">
            <a:extLst>
              <a:ext uri="{FF2B5EF4-FFF2-40B4-BE49-F238E27FC236}">
                <a16:creationId xmlns:a16="http://schemas.microsoft.com/office/drawing/2014/main" id="{044823A9-E112-F19C-12D0-2B3265A9293F}"/>
              </a:ext>
            </a:extLst>
          </p:cNvPr>
          <p:cNvGrpSpPr/>
          <p:nvPr/>
        </p:nvGrpSpPr>
        <p:grpSpPr>
          <a:xfrm>
            <a:off x="160149" y="314997"/>
            <a:ext cx="4620576" cy="508000"/>
            <a:chOff x="789624" y="1191463"/>
            <a:chExt cx="4620576" cy="508000"/>
          </a:xfrm>
        </p:grpSpPr>
        <p:sp>
          <p:nvSpPr>
            <p:cNvPr id="3" name="AutoShape 52">
              <a:extLst>
                <a:ext uri="{FF2B5EF4-FFF2-40B4-BE49-F238E27FC236}">
                  <a16:creationId xmlns:a16="http://schemas.microsoft.com/office/drawing/2014/main" id="{2BD7C56E-7864-48B5-C52A-3DB650FB29A5}"/>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Windows Form</a:t>
              </a:r>
              <a:endParaRPr lang="en-US" sz="2800" b="1" dirty="0">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30AEAB1B-8375-EAFC-6026-066B66955DE7}"/>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16070768-914B-495D-E29D-8478A341DA08}"/>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853A3F69-FB40-331C-2DDB-2D4E0509374C}"/>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072A87C9-5E90-8A5B-3D11-86BFEDE486B8}"/>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pic>
        <p:nvPicPr>
          <p:cNvPr id="8" name="Picture 7">
            <a:extLst>
              <a:ext uri="{FF2B5EF4-FFF2-40B4-BE49-F238E27FC236}">
                <a16:creationId xmlns:a16="http://schemas.microsoft.com/office/drawing/2014/main" id="{4370993B-6F0F-DC89-9FFF-0ECF27A4FBB4}"/>
              </a:ext>
            </a:extLst>
          </p:cNvPr>
          <p:cNvPicPr>
            <a:picLocks noChangeAspect="1"/>
          </p:cNvPicPr>
          <p:nvPr/>
        </p:nvPicPr>
        <p:blipFill>
          <a:blip r:embed="rId3"/>
          <a:stretch>
            <a:fillRect/>
          </a:stretch>
        </p:blipFill>
        <p:spPr>
          <a:xfrm>
            <a:off x="1531750" y="899198"/>
            <a:ext cx="8458200" cy="5160278"/>
          </a:xfrm>
          <a:prstGeom prst="rect">
            <a:avLst/>
          </a:prstGeom>
        </p:spPr>
      </p:pic>
    </p:spTree>
    <p:extLst>
      <p:ext uri="{BB962C8B-B14F-4D97-AF65-F5344CB8AC3E}">
        <p14:creationId xmlns:p14="http://schemas.microsoft.com/office/powerpoint/2010/main" val="3018168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8E4F7DB8-49DD-2814-13B3-1A8F4124ED37}"/>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23AD9FA2-EEFE-B7ED-3A90-D5F07DFB6E8E}"/>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CAB9345F-D073-369D-083C-E8D52C443B51}"/>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grpSp>
        <p:nvGrpSpPr>
          <p:cNvPr id="2" name="Group 1">
            <a:extLst>
              <a:ext uri="{FF2B5EF4-FFF2-40B4-BE49-F238E27FC236}">
                <a16:creationId xmlns:a16="http://schemas.microsoft.com/office/drawing/2014/main" id="{DB5B01DA-43E5-FC58-D8E2-806FEF74AD8B}"/>
              </a:ext>
            </a:extLst>
          </p:cNvPr>
          <p:cNvGrpSpPr/>
          <p:nvPr/>
        </p:nvGrpSpPr>
        <p:grpSpPr>
          <a:xfrm>
            <a:off x="167899" y="312119"/>
            <a:ext cx="4620576" cy="508000"/>
            <a:chOff x="789624" y="1191463"/>
            <a:chExt cx="4620576" cy="508000"/>
          </a:xfrm>
        </p:grpSpPr>
        <p:sp>
          <p:nvSpPr>
            <p:cNvPr id="3" name="AutoShape 52">
              <a:extLst>
                <a:ext uri="{FF2B5EF4-FFF2-40B4-BE49-F238E27FC236}">
                  <a16:creationId xmlns:a16="http://schemas.microsoft.com/office/drawing/2014/main" id="{7358B21F-DEB6-E5FB-6C15-792FECDD62FB}"/>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Windows Form</a:t>
              </a:r>
              <a:endParaRPr lang="en-US" sz="2800" b="1" dirty="0">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A6FAEAC4-3D9F-D805-FD37-AB996DB746A5}"/>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A049A2CC-2BB6-5DDF-D63D-2D0017AC51BB}"/>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A9558DB5-AA29-57C5-880C-721DA7FF3AD4}"/>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E26B9F59-5013-7672-679C-86E558DACA81}"/>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graphicFrame>
        <p:nvGraphicFramePr>
          <p:cNvPr id="8" name="Table 7">
            <a:extLst>
              <a:ext uri="{FF2B5EF4-FFF2-40B4-BE49-F238E27FC236}">
                <a16:creationId xmlns:a16="http://schemas.microsoft.com/office/drawing/2014/main" id="{41EE1644-F689-F282-408B-F90AB913F0E1}"/>
              </a:ext>
            </a:extLst>
          </p:cNvPr>
          <p:cNvGraphicFramePr>
            <a:graphicFrameLocks noGrp="1"/>
          </p:cNvGraphicFramePr>
          <p:nvPr>
            <p:extLst>
              <p:ext uri="{D42A27DB-BD31-4B8C-83A1-F6EECF244321}">
                <p14:modId xmlns:p14="http://schemas.microsoft.com/office/powerpoint/2010/main" val="286373003"/>
              </p:ext>
            </p:extLst>
          </p:nvPr>
        </p:nvGraphicFramePr>
        <p:xfrm>
          <a:off x="496409" y="1048719"/>
          <a:ext cx="11429999" cy="5120640"/>
        </p:xfrm>
        <a:graphic>
          <a:graphicData uri="http://schemas.openxmlformats.org/drawingml/2006/table">
            <a:tbl>
              <a:tblPr firstRow="1" bandRow="1"/>
              <a:tblGrid>
                <a:gridCol w="3460457">
                  <a:extLst>
                    <a:ext uri="{9D8B030D-6E8A-4147-A177-3AD203B41FA5}">
                      <a16:colId xmlns:a16="http://schemas.microsoft.com/office/drawing/2014/main" val="20000"/>
                    </a:ext>
                  </a:extLst>
                </a:gridCol>
                <a:gridCol w="7969542">
                  <a:extLst>
                    <a:ext uri="{9D8B030D-6E8A-4147-A177-3AD203B41FA5}">
                      <a16:colId xmlns:a16="http://schemas.microsoft.com/office/drawing/2014/main" val="20001"/>
                    </a:ext>
                  </a:extLst>
                </a:gridCol>
              </a:tblGrid>
              <a:tr h="352435">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400" b="1" dirty="0">
                          <a:latin typeface="Times New Roman" panose="02020603050405020304" pitchFamily="18" charset="0"/>
                          <a:cs typeface="Times New Roman" panose="02020603050405020304" pitchFamily="18" charset="0"/>
                        </a:rPr>
                        <a:t>Properties</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solidFill>
                      <a:srgbClr val="FFFF00"/>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b="1" dirty="0">
                          <a:latin typeface="Times New Roman" panose="02020603050405020304" pitchFamily="18" charset="0"/>
                          <a:cs typeface="Times New Roman" panose="02020603050405020304" pitchFamily="18" charset="0"/>
                        </a:rPr>
                        <a:t>Description</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10000"/>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Text</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Gets or sets the text associated with this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Name</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Gets</a:t>
                      </a:r>
                      <a:r>
                        <a:rPr lang="en-US" sz="2400" baseline="0" dirty="0">
                          <a:latin typeface="Times New Roman" panose="02020603050405020304" pitchFamily="18" charset="0"/>
                          <a:cs typeface="Times New Roman" panose="02020603050405020304" pitchFamily="18" charset="0"/>
                        </a:rPr>
                        <a:t> or sets the Name</a:t>
                      </a:r>
                      <a:endParaRPr lang="en-US" sz="24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Size</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Gets or sets the size of the form.</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err="1">
                          <a:latin typeface="Times New Roman" panose="02020603050405020304" pitchFamily="18" charset="0"/>
                          <a:cs typeface="Times New Roman" panose="02020603050405020304" pitchFamily="18" charset="0"/>
                        </a:rPr>
                        <a:t>WindowState</a:t>
                      </a:r>
                      <a:endParaRPr lang="en-US" sz="24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Gets or sets the form's window state.</a:t>
                      </a:r>
                    </a:p>
                    <a:p>
                      <a:r>
                        <a:rPr lang="en-US" sz="2400" dirty="0">
                          <a:latin typeface="Times New Roman" panose="02020603050405020304" pitchFamily="18" charset="0"/>
                          <a:cs typeface="Times New Roman" panose="02020603050405020304" pitchFamily="18" charset="0"/>
                        </a:rPr>
                        <a:t>Normal; Minimized; Maximized</a:t>
                      </a:r>
                      <a:endParaRPr lang="en-US" sz="2400" b="1" dirty="0">
                        <a:solidFill>
                          <a:srgbClr val="FF0000"/>
                        </a:solidFill>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Font</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Gets or sets the font of the text displayed by the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err="1">
                          <a:latin typeface="Times New Roman" panose="02020603050405020304" pitchFamily="18" charset="0"/>
                          <a:cs typeface="Times New Roman" panose="02020603050405020304" pitchFamily="18" charset="0"/>
                        </a:rPr>
                        <a:t>StartPosition</a:t>
                      </a:r>
                      <a:endParaRPr lang="en-US" sz="24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Gets or sets the starting position of the form at run time.</a:t>
                      </a:r>
                    </a:p>
                    <a:p>
                      <a:r>
                        <a:rPr lang="en-US" sz="2400" b="1" dirty="0">
                          <a:solidFill>
                            <a:srgbClr val="FF0000"/>
                          </a:solidFill>
                          <a:latin typeface="Times New Roman" panose="02020603050405020304" pitchFamily="18" charset="0"/>
                          <a:cs typeface="Times New Roman" panose="02020603050405020304" pitchFamily="18" charset="0"/>
                        </a:rPr>
                        <a:t>Manual, </a:t>
                      </a:r>
                      <a:r>
                        <a:rPr lang="en-US" sz="2400" b="1" dirty="0" err="1">
                          <a:solidFill>
                            <a:srgbClr val="FF0000"/>
                          </a:solidFill>
                          <a:latin typeface="Times New Roman" panose="02020603050405020304" pitchFamily="18" charset="0"/>
                          <a:cs typeface="Times New Roman" panose="02020603050405020304" pitchFamily="18" charset="0"/>
                        </a:rPr>
                        <a:t>CenterScreen</a:t>
                      </a:r>
                      <a:r>
                        <a:rPr lang="en-US" sz="2400" b="1" dirty="0">
                          <a:solidFill>
                            <a:srgbClr val="FF0000"/>
                          </a:solidFill>
                          <a:latin typeface="Times New Roman" panose="02020603050405020304" pitchFamily="18" charset="0"/>
                          <a:cs typeface="Times New Roman" panose="02020603050405020304" pitchFamily="18" charset="0"/>
                        </a:rPr>
                        <a:t>, </a:t>
                      </a:r>
                      <a:r>
                        <a:rPr lang="en-US" sz="2400" b="1" dirty="0" err="1">
                          <a:solidFill>
                            <a:srgbClr val="FF0000"/>
                          </a:solidFill>
                          <a:latin typeface="Times New Roman" panose="02020603050405020304" pitchFamily="18" charset="0"/>
                          <a:cs typeface="Times New Roman" panose="02020603050405020304" pitchFamily="18" charset="0"/>
                        </a:rPr>
                        <a:t>WindowsDefaultLocation</a:t>
                      </a:r>
                      <a:r>
                        <a:rPr lang="en-US" sz="2400" b="1" dirty="0">
                          <a:solidFill>
                            <a:srgbClr val="FF0000"/>
                          </a:solidFill>
                          <a:latin typeface="Times New Roman" panose="02020603050405020304" pitchFamily="18" charset="0"/>
                          <a:cs typeface="Times New Roman" panose="02020603050405020304" pitchFamily="18" charset="0"/>
                        </a:rPr>
                        <a:t>, </a:t>
                      </a:r>
                      <a:r>
                        <a:rPr lang="en-US" sz="2400" b="1" dirty="0" err="1">
                          <a:solidFill>
                            <a:srgbClr val="FF0000"/>
                          </a:solidFill>
                          <a:latin typeface="Times New Roman" panose="02020603050405020304" pitchFamily="18" charset="0"/>
                          <a:cs typeface="Times New Roman" panose="02020603050405020304" pitchFamily="18" charset="0"/>
                        </a:rPr>
                        <a:t>WindowsDefaultBounds</a:t>
                      </a:r>
                      <a:r>
                        <a:rPr lang="en-US" sz="2400" b="1" dirty="0">
                          <a:solidFill>
                            <a:srgbClr val="FF0000"/>
                          </a:solidFill>
                          <a:latin typeface="Times New Roman" panose="02020603050405020304" pitchFamily="18" charset="0"/>
                          <a:cs typeface="Times New Roman" panose="02020603050405020304" pitchFamily="18" charset="0"/>
                        </a:rPr>
                        <a:t>, </a:t>
                      </a:r>
                      <a:r>
                        <a:rPr lang="en-US" sz="2400" b="1" dirty="0" err="1">
                          <a:solidFill>
                            <a:srgbClr val="FF0000"/>
                          </a:solidFill>
                          <a:latin typeface="Times New Roman" panose="02020603050405020304" pitchFamily="18" charset="0"/>
                          <a:cs typeface="Times New Roman" panose="02020603050405020304" pitchFamily="18" charset="0"/>
                        </a:rPr>
                        <a:t>CenterParent</a:t>
                      </a:r>
                      <a:endParaRPr lang="en-US" sz="2400" b="1" dirty="0">
                        <a:solidFill>
                          <a:srgbClr val="FF0000"/>
                        </a:solidFill>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2573701499"/>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err="1">
                          <a:latin typeface="Times New Roman" panose="02020603050405020304" pitchFamily="18" charset="0"/>
                          <a:cs typeface="Times New Roman" panose="02020603050405020304" pitchFamily="18" charset="0"/>
                        </a:rPr>
                        <a:t>TopMost</a:t>
                      </a:r>
                      <a:endParaRPr lang="en-US" sz="24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Gets or sets a value indicating whether the form should be displayed as a topmost form.</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3312015435"/>
                  </a:ext>
                </a:extLst>
              </a:tr>
            </a:tbl>
          </a:graphicData>
        </a:graphic>
      </p:graphicFrame>
    </p:spTree>
    <p:extLst>
      <p:ext uri="{BB962C8B-B14F-4D97-AF65-F5344CB8AC3E}">
        <p14:creationId xmlns:p14="http://schemas.microsoft.com/office/powerpoint/2010/main" val="3842926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5B8E9081-C319-A277-3C56-64A1A382A468}"/>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03D1D708-4F31-137F-75B6-B6189C82B5D3}"/>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540D575A-F34E-0F05-1500-2702C726F4DC}"/>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grpSp>
        <p:nvGrpSpPr>
          <p:cNvPr id="2" name="Group 1">
            <a:extLst>
              <a:ext uri="{FF2B5EF4-FFF2-40B4-BE49-F238E27FC236}">
                <a16:creationId xmlns:a16="http://schemas.microsoft.com/office/drawing/2014/main" id="{7EC4A21F-1334-AB67-ED5A-7BEAD5DBD42F}"/>
              </a:ext>
            </a:extLst>
          </p:cNvPr>
          <p:cNvGrpSpPr/>
          <p:nvPr/>
        </p:nvGrpSpPr>
        <p:grpSpPr>
          <a:xfrm>
            <a:off x="196765" y="304369"/>
            <a:ext cx="4620576" cy="508000"/>
            <a:chOff x="789624" y="1191463"/>
            <a:chExt cx="4620576" cy="508000"/>
          </a:xfrm>
        </p:grpSpPr>
        <p:sp>
          <p:nvSpPr>
            <p:cNvPr id="3" name="AutoShape 52">
              <a:extLst>
                <a:ext uri="{FF2B5EF4-FFF2-40B4-BE49-F238E27FC236}">
                  <a16:creationId xmlns:a16="http://schemas.microsoft.com/office/drawing/2014/main" id="{FBAA8903-0A28-39E4-9517-E3EBFC9542B8}"/>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Windows Form</a:t>
              </a:r>
              <a:endParaRPr lang="en-US" sz="2800" b="1" dirty="0">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74BAAB6B-EABA-BD8B-406A-E2DAF31AD264}"/>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E0CD5D03-51FF-3CA9-1DAC-9284785FF9E5}"/>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624F19FD-0B01-3194-ADA2-1838FC169546}"/>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0E8502C9-176B-55D0-0CDD-41905797F555}"/>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graphicFrame>
        <p:nvGraphicFramePr>
          <p:cNvPr id="8" name="Table 7">
            <a:extLst>
              <a:ext uri="{FF2B5EF4-FFF2-40B4-BE49-F238E27FC236}">
                <a16:creationId xmlns:a16="http://schemas.microsoft.com/office/drawing/2014/main" id="{E4033F00-E498-3F98-3AAD-E8A692A38DFD}"/>
              </a:ext>
            </a:extLst>
          </p:cNvPr>
          <p:cNvGraphicFramePr>
            <a:graphicFrameLocks noGrp="1"/>
          </p:cNvGraphicFramePr>
          <p:nvPr>
            <p:extLst>
              <p:ext uri="{D42A27DB-BD31-4B8C-83A1-F6EECF244321}">
                <p14:modId xmlns:p14="http://schemas.microsoft.com/office/powerpoint/2010/main" val="3649089136"/>
              </p:ext>
            </p:extLst>
          </p:nvPr>
        </p:nvGraphicFramePr>
        <p:xfrm>
          <a:off x="519588" y="914031"/>
          <a:ext cx="11152824" cy="5303520"/>
        </p:xfrm>
        <a:graphic>
          <a:graphicData uri="http://schemas.openxmlformats.org/drawingml/2006/table">
            <a:tbl>
              <a:tblPr firstRow="1" bandRow="1"/>
              <a:tblGrid>
                <a:gridCol w="2770824">
                  <a:extLst>
                    <a:ext uri="{9D8B030D-6E8A-4147-A177-3AD203B41FA5}">
                      <a16:colId xmlns:a16="http://schemas.microsoft.com/office/drawing/2014/main" val="20000"/>
                    </a:ext>
                  </a:extLst>
                </a:gridCol>
                <a:gridCol w="8382000">
                  <a:extLst>
                    <a:ext uri="{9D8B030D-6E8A-4147-A177-3AD203B41FA5}">
                      <a16:colId xmlns:a16="http://schemas.microsoft.com/office/drawing/2014/main" val="20001"/>
                    </a:ext>
                  </a:extLst>
                </a:gridCol>
              </a:tblGrid>
              <a:tr h="352435">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400" b="1" dirty="0">
                          <a:latin typeface="Times New Roman" panose="02020603050405020304" pitchFamily="18" charset="0"/>
                          <a:cs typeface="Times New Roman" panose="02020603050405020304" pitchFamily="18" charset="0"/>
                        </a:rPr>
                        <a:t>Properties</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solidFill>
                      <a:srgbClr val="FFFF00"/>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b="1" dirty="0">
                          <a:latin typeface="Times New Roman" panose="02020603050405020304" pitchFamily="18" charset="0"/>
                          <a:cs typeface="Times New Roman" panose="02020603050405020304" pitchFamily="18" charset="0"/>
                        </a:rPr>
                        <a:t>Description</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10000"/>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FormBorderStyle</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Gets or sets the border style of the form: None, </a:t>
                      </a:r>
                      <a:r>
                        <a:rPr lang="en-US" sz="2200" dirty="0" err="1">
                          <a:latin typeface="Times New Roman" panose="02020603050405020304" pitchFamily="18" charset="0"/>
                          <a:cs typeface="Times New Roman" panose="02020603050405020304" pitchFamily="18" charset="0"/>
                        </a:rPr>
                        <a:t>FixedSingle</a:t>
                      </a:r>
                      <a:r>
                        <a:rPr lang="en-US" sz="2200" dirty="0">
                          <a:latin typeface="Times New Roman" panose="02020603050405020304" pitchFamily="18" charset="0"/>
                          <a:cs typeface="Times New Roman" panose="02020603050405020304" pitchFamily="18" charset="0"/>
                        </a:rPr>
                        <a:t>, Fixed3D, </a:t>
                      </a:r>
                      <a:r>
                        <a:rPr lang="en-US" sz="2200" dirty="0" err="1">
                          <a:latin typeface="Times New Roman" panose="02020603050405020304" pitchFamily="18" charset="0"/>
                          <a:cs typeface="Times New Roman" panose="02020603050405020304" pitchFamily="18" charset="0"/>
                        </a:rPr>
                        <a:t>FixedDialog</a:t>
                      </a:r>
                      <a:r>
                        <a:rPr lang="en-US" sz="2200" dirty="0">
                          <a:latin typeface="Times New Roman" panose="02020603050405020304" pitchFamily="18" charset="0"/>
                          <a:cs typeface="Times New Roman" panose="02020603050405020304" pitchFamily="18" charset="0"/>
                        </a:rPr>
                        <a:t>, Sizable, </a:t>
                      </a:r>
                      <a:r>
                        <a:rPr lang="en-US" sz="2200" dirty="0" err="1">
                          <a:latin typeface="Times New Roman" panose="02020603050405020304" pitchFamily="18" charset="0"/>
                          <a:cs typeface="Times New Roman" panose="02020603050405020304" pitchFamily="18" charset="0"/>
                        </a:rPr>
                        <a:t>FixedToolWindow</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SizableToolWindow</a:t>
                      </a:r>
                      <a:endParaRPr lang="en-US" sz="2200" b="1" dirty="0">
                        <a:solidFill>
                          <a:srgbClr val="FF0000"/>
                        </a:solidFill>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BackColor</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Gets or sets the background color for the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2062796355"/>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BackGroundImage</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Gets or sets the background image displayed in the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916471154"/>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MainMenuStrip</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Gets or sets the primary menu container for the form</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879777813"/>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err="1">
                          <a:latin typeface="Times New Roman" panose="02020603050405020304" pitchFamily="18" charset="0"/>
                          <a:cs typeface="Times New Roman" panose="02020603050405020304" pitchFamily="18" charset="0"/>
                        </a:rPr>
                        <a:t>ForceColor</a:t>
                      </a:r>
                      <a:endParaRPr lang="en-US" sz="22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Gets or sets the foreground color of the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214252592"/>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Cursor</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Gets or sets the cursor that is displayed when the mouse pointer is over the control</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2296768245"/>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Location</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Gets or sets the Point that represents the upper-left corner of the Form in screen coordinates</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597212128"/>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Icon</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Gets or sets the icon for the form.</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712233202"/>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Opacity</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200" dirty="0">
                          <a:latin typeface="Times New Roman" panose="02020603050405020304" pitchFamily="18" charset="0"/>
                          <a:cs typeface="Times New Roman" panose="02020603050405020304" pitchFamily="18" charset="0"/>
                        </a:rPr>
                        <a:t>Gets or sets the opacity level of the form</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3033728001"/>
                  </a:ext>
                </a:extLst>
              </a:tr>
            </a:tbl>
          </a:graphicData>
        </a:graphic>
      </p:graphicFrame>
    </p:spTree>
    <p:extLst>
      <p:ext uri="{BB962C8B-B14F-4D97-AF65-F5344CB8AC3E}">
        <p14:creationId xmlns:p14="http://schemas.microsoft.com/office/powerpoint/2010/main" val="1580179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a:extLst>
            <a:ext uri="{FF2B5EF4-FFF2-40B4-BE49-F238E27FC236}">
              <a16:creationId xmlns:a16="http://schemas.microsoft.com/office/drawing/2014/main" id="{88888D6D-B9C0-6EC6-02FD-7470EAC4F6EB}"/>
            </a:ext>
          </a:extLst>
        </p:cNvPr>
        <p:cNvGrpSpPr/>
        <p:nvPr/>
      </p:nvGrpSpPr>
      <p:grpSpPr>
        <a:xfrm>
          <a:off x="0" y="0"/>
          <a:ext cx="0" cy="0"/>
          <a:chOff x="0" y="0"/>
          <a:chExt cx="0" cy="0"/>
        </a:xfrm>
      </p:grpSpPr>
      <p:sp>
        <p:nvSpPr>
          <p:cNvPr id="108" name="Google Shape;108;p3">
            <a:extLst>
              <a:ext uri="{FF2B5EF4-FFF2-40B4-BE49-F238E27FC236}">
                <a16:creationId xmlns:a16="http://schemas.microsoft.com/office/drawing/2014/main" id="{CE954E29-831A-C92F-DCD1-B09373FE3B55}"/>
              </a:ext>
            </a:extLst>
          </p:cNvPr>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a:extLst>
              <a:ext uri="{FF2B5EF4-FFF2-40B4-BE49-F238E27FC236}">
                <a16:creationId xmlns:a16="http://schemas.microsoft.com/office/drawing/2014/main" id="{790EA8CF-19FF-C3D7-88BF-CBE24AD51A38}"/>
              </a:ext>
            </a:extLst>
          </p:cNvPr>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grpSp>
        <p:nvGrpSpPr>
          <p:cNvPr id="2" name="Group 1">
            <a:extLst>
              <a:ext uri="{FF2B5EF4-FFF2-40B4-BE49-F238E27FC236}">
                <a16:creationId xmlns:a16="http://schemas.microsoft.com/office/drawing/2014/main" id="{124A2B20-5AEC-0E0A-95ED-C3CE21AE006A}"/>
              </a:ext>
            </a:extLst>
          </p:cNvPr>
          <p:cNvGrpSpPr/>
          <p:nvPr/>
        </p:nvGrpSpPr>
        <p:grpSpPr>
          <a:xfrm>
            <a:off x="160149" y="284604"/>
            <a:ext cx="4620576" cy="508000"/>
            <a:chOff x="789624" y="1191463"/>
            <a:chExt cx="4620576" cy="508000"/>
          </a:xfrm>
        </p:grpSpPr>
        <p:sp>
          <p:nvSpPr>
            <p:cNvPr id="3" name="AutoShape 52">
              <a:extLst>
                <a:ext uri="{FF2B5EF4-FFF2-40B4-BE49-F238E27FC236}">
                  <a16:creationId xmlns:a16="http://schemas.microsoft.com/office/drawing/2014/main" id="{CE7D2EA2-3C62-6CEE-3591-2508DC1709D5}"/>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buClrTx/>
                <a:buFontTx/>
                <a:buNone/>
              </a:pPr>
              <a:r>
                <a:rPr lang="en-US" sz="2800" b="1" kern="1200" dirty="0">
                  <a:solidFill>
                    <a:prstClr val="black"/>
                  </a:solidFill>
                  <a:latin typeface="Cambria" panose="02040503050406030204" pitchFamily="18" charset="0"/>
                  <a:ea typeface="+mn-ea"/>
                  <a:cs typeface="+mn-cs"/>
                </a:rPr>
                <a:t>Windows Form</a:t>
              </a:r>
              <a:endParaRPr lang="en-US" sz="2800" b="1" dirty="0">
                <a:latin typeface="Cambria" panose="02040503050406030204" pitchFamily="18" charset="0"/>
                <a:ea typeface="+mn-ea"/>
                <a:cs typeface="+mn-cs"/>
              </a:endParaRPr>
            </a:p>
          </p:txBody>
        </p:sp>
        <p:grpSp>
          <p:nvGrpSpPr>
            <p:cNvPr id="4" name="Group 17">
              <a:extLst>
                <a:ext uri="{FF2B5EF4-FFF2-40B4-BE49-F238E27FC236}">
                  <a16:creationId xmlns:a16="http://schemas.microsoft.com/office/drawing/2014/main" id="{4016FA5C-B626-B473-1147-6418CEDD7A26}"/>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8A87CE6-B41F-AB97-F25F-75456D1AEEB1}"/>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6" name="AutoShape 19">
                <a:extLst>
                  <a:ext uri="{FF2B5EF4-FFF2-40B4-BE49-F238E27FC236}">
                    <a16:creationId xmlns:a16="http://schemas.microsoft.com/office/drawing/2014/main" id="{BBFDB421-D1AE-7025-8819-76B8EC4810C4}"/>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sp>
            <p:nvSpPr>
              <p:cNvPr id="7" name="AutoShape 20">
                <a:extLst>
                  <a:ext uri="{FF2B5EF4-FFF2-40B4-BE49-F238E27FC236}">
                    <a16:creationId xmlns:a16="http://schemas.microsoft.com/office/drawing/2014/main" id="{CA137315-89F0-5DAB-8845-AFD9CBF8AB73}"/>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buClrTx/>
                  <a:buFontTx/>
                  <a:buNone/>
                  <a:defRPr/>
                </a:pPr>
                <a:endParaRPr lang="en-US" sz="1800" b="1">
                  <a:latin typeface="Arial" panose="020B0604020202020204" pitchFamily="34" charset="0"/>
                  <a:ea typeface="+mn-ea"/>
                  <a:cs typeface="+mn-cs"/>
                </a:endParaRPr>
              </a:p>
            </p:txBody>
          </p:sp>
        </p:grpSp>
      </p:grpSp>
      <p:graphicFrame>
        <p:nvGraphicFramePr>
          <p:cNvPr id="8" name="Table 7">
            <a:extLst>
              <a:ext uri="{FF2B5EF4-FFF2-40B4-BE49-F238E27FC236}">
                <a16:creationId xmlns:a16="http://schemas.microsoft.com/office/drawing/2014/main" id="{3D119B27-5301-4B75-617D-02BE4FC42F49}"/>
              </a:ext>
            </a:extLst>
          </p:cNvPr>
          <p:cNvGraphicFramePr>
            <a:graphicFrameLocks noGrp="1"/>
          </p:cNvGraphicFramePr>
          <p:nvPr>
            <p:extLst>
              <p:ext uri="{D42A27DB-BD31-4B8C-83A1-F6EECF244321}">
                <p14:modId xmlns:p14="http://schemas.microsoft.com/office/powerpoint/2010/main" val="2972739150"/>
              </p:ext>
            </p:extLst>
          </p:nvPr>
        </p:nvGraphicFramePr>
        <p:xfrm>
          <a:off x="510559" y="1021204"/>
          <a:ext cx="11152824" cy="2103120"/>
        </p:xfrm>
        <a:graphic>
          <a:graphicData uri="http://schemas.openxmlformats.org/drawingml/2006/table">
            <a:tbl>
              <a:tblPr firstRow="1" bandRow="1"/>
              <a:tblGrid>
                <a:gridCol w="2770824">
                  <a:extLst>
                    <a:ext uri="{9D8B030D-6E8A-4147-A177-3AD203B41FA5}">
                      <a16:colId xmlns:a16="http://schemas.microsoft.com/office/drawing/2014/main" val="20000"/>
                    </a:ext>
                  </a:extLst>
                </a:gridCol>
                <a:gridCol w="8382000">
                  <a:extLst>
                    <a:ext uri="{9D8B030D-6E8A-4147-A177-3AD203B41FA5}">
                      <a16:colId xmlns:a16="http://schemas.microsoft.com/office/drawing/2014/main" val="20001"/>
                    </a:ext>
                  </a:extLst>
                </a:gridCol>
              </a:tblGrid>
              <a:tr h="352435">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pPr algn="ctr"/>
                      <a:r>
                        <a:rPr lang="en-US" sz="2400" b="1" dirty="0">
                          <a:latin typeface="Times New Roman" panose="02020603050405020304" pitchFamily="18" charset="0"/>
                          <a:cs typeface="Times New Roman" panose="02020603050405020304" pitchFamily="18" charset="0"/>
                        </a:rPr>
                        <a:t>Properties</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solidFill>
                      <a:srgbClr val="FFFF00"/>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b="1" dirty="0">
                          <a:latin typeface="Times New Roman" panose="02020603050405020304" pitchFamily="18" charset="0"/>
                          <a:cs typeface="Times New Roman" panose="02020603050405020304" pitchFamily="18" charset="0"/>
                        </a:rPr>
                        <a:t>Description</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10000"/>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err="1">
                          <a:latin typeface="Times New Roman" panose="02020603050405020304" pitchFamily="18" charset="0"/>
                          <a:cs typeface="Times New Roman" panose="02020603050405020304" pitchFamily="18" charset="0"/>
                        </a:rPr>
                        <a:t>AcceptButton</a:t>
                      </a:r>
                      <a:endParaRPr lang="en-US" sz="24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Gets or sets the button on the form that is clicked when the user presses the ENTER key.</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err="1">
                          <a:latin typeface="Times New Roman" panose="02020603050405020304" pitchFamily="18" charset="0"/>
                          <a:cs typeface="Times New Roman" panose="02020603050405020304" pitchFamily="18" charset="0"/>
                        </a:rPr>
                        <a:t>CancelButton</a:t>
                      </a:r>
                      <a:endParaRPr lang="en-US" sz="2400" dirty="0">
                        <a:latin typeface="Times New Roman" panose="02020603050405020304" pitchFamily="18" charset="0"/>
                        <a:cs typeface="Times New Roman" panose="02020603050405020304" pitchFamily="18" charset="0"/>
                      </a:endParaRP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Calibri"/>
                          <a:sym typeface="Arial"/>
                        </a:defRPr>
                      </a:lvl9pPr>
                    </a:lstStyle>
                    <a:p>
                      <a:r>
                        <a:rPr lang="en-US" sz="2400" dirty="0">
                          <a:latin typeface="Times New Roman" panose="02020603050405020304" pitchFamily="18" charset="0"/>
                          <a:cs typeface="Times New Roman" panose="02020603050405020304" pitchFamily="18" charset="0"/>
                        </a:rPr>
                        <a:t>Gets or sets the button control that is clicked when the user presses the ESC key</a:t>
                      </a:r>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2062796355"/>
                  </a:ext>
                </a:extLst>
              </a:tr>
            </a:tbl>
          </a:graphicData>
        </a:graphic>
      </p:graphicFrame>
      <p:sp>
        <p:nvSpPr>
          <p:cNvPr id="9" name="Rectangle 8">
            <a:extLst>
              <a:ext uri="{FF2B5EF4-FFF2-40B4-BE49-F238E27FC236}">
                <a16:creationId xmlns:a16="http://schemas.microsoft.com/office/drawing/2014/main" id="{EC32A3D1-489D-DCB9-03EF-90BA83689F28}"/>
              </a:ext>
            </a:extLst>
          </p:cNvPr>
          <p:cNvSpPr/>
          <p:nvPr/>
        </p:nvSpPr>
        <p:spPr>
          <a:xfrm>
            <a:off x="2903349" y="3840604"/>
            <a:ext cx="6096000" cy="784830"/>
          </a:xfrm>
          <a:prstGeom prst="rect">
            <a:avLst/>
          </a:prstGeom>
        </p:spPr>
        <p:txBody>
          <a:bodyPr>
            <a:spAutoFit/>
          </a:bodyPr>
          <a:lstStyle/>
          <a:p>
            <a:pPr algn="ctr">
              <a:spcBef>
                <a:spcPct val="50000"/>
              </a:spcBef>
              <a:buClrTx/>
              <a:buFontTx/>
              <a:buNone/>
            </a:pPr>
            <a:r>
              <a:rPr lang="en-US" sz="1800" b="1" kern="1200" dirty="0">
                <a:solidFill>
                  <a:prstClr val="black"/>
                </a:solidFill>
                <a:latin typeface="Times New Roman" pitchFamily="18" charset="0"/>
                <a:ea typeface="+mn-ea"/>
                <a:cs typeface="Times New Roman" pitchFamily="18" charset="0"/>
              </a:rPr>
              <a:t>DEMO</a:t>
            </a:r>
          </a:p>
          <a:p>
            <a:pPr algn="ctr">
              <a:spcBef>
                <a:spcPct val="50000"/>
              </a:spcBef>
              <a:buClrTx/>
              <a:buFontTx/>
              <a:buNone/>
            </a:pPr>
            <a:r>
              <a:rPr lang="en-US" sz="1800" b="1" kern="1200" dirty="0">
                <a:solidFill>
                  <a:srgbClr val="FF0000"/>
                </a:solidFill>
                <a:latin typeface="Times New Roman" pitchFamily="18" charset="0"/>
                <a:ea typeface="+mn-ea"/>
                <a:cs typeface="Times New Roman" pitchFamily="18" charset="0"/>
              </a:rPr>
              <a:t>Windows Forms</a:t>
            </a:r>
          </a:p>
        </p:txBody>
      </p:sp>
    </p:spTree>
    <p:extLst>
      <p:ext uri="{BB962C8B-B14F-4D97-AF65-F5344CB8AC3E}">
        <p14:creationId xmlns:p14="http://schemas.microsoft.com/office/powerpoint/2010/main" val="316400732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1977</TotalTime>
  <Words>2586</Words>
  <Application>Microsoft Office PowerPoint</Application>
  <PresentationFormat>Widescreen</PresentationFormat>
  <Paragraphs>554</Paragraphs>
  <Slides>59</Slides>
  <Notes>59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59</vt:i4>
      </vt:variant>
    </vt:vector>
  </HeadingPairs>
  <TitlesOfParts>
    <vt:vector size="69" baseType="lpstr">
      <vt:lpstr>Cambria</vt:lpstr>
      <vt:lpstr>Arial</vt:lpstr>
      <vt:lpstr>Times New Roman</vt:lpstr>
      <vt:lpstr>Lato</vt:lpstr>
      <vt:lpstr>Wingdings</vt:lpstr>
      <vt:lpstr>Cascadia Mono</vt:lpstr>
      <vt:lpstr>Consolas</vt:lpstr>
      <vt:lpstr>Calibri</vt:lpstr>
      <vt:lpstr>Lato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Pí Yeah</dc:creator>
  <cp:lastModifiedBy>Trần Thanh</cp:lastModifiedBy>
  <cp:revision>430</cp:revision>
  <dcterms:created xsi:type="dcterms:W3CDTF">2022-12-02T04:21:00Z</dcterms:created>
  <dcterms:modified xsi:type="dcterms:W3CDTF">2025-09-04T15:17:38Z</dcterms:modified>
</cp:coreProperties>
</file>